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129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126.xml" ContentType="application/vnd.openxmlformats-officedocument.presentationml.slide+xml"/>
  <Override PartName="/ppt/slides/slide12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slides/slide124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351" r:id="rId3"/>
    <p:sldId id="345" r:id="rId4"/>
    <p:sldId id="346" r:id="rId5"/>
    <p:sldId id="347" r:id="rId6"/>
    <p:sldId id="348" r:id="rId7"/>
    <p:sldId id="349" r:id="rId8"/>
    <p:sldId id="350" r:id="rId9"/>
    <p:sldId id="352" r:id="rId10"/>
    <p:sldId id="353" r:id="rId11"/>
    <p:sldId id="354" r:id="rId12"/>
    <p:sldId id="355" r:id="rId13"/>
    <p:sldId id="356" r:id="rId14"/>
    <p:sldId id="358" r:id="rId15"/>
    <p:sldId id="357" r:id="rId16"/>
    <p:sldId id="359" r:id="rId17"/>
    <p:sldId id="363" r:id="rId18"/>
    <p:sldId id="360" r:id="rId19"/>
    <p:sldId id="361" r:id="rId20"/>
    <p:sldId id="364" r:id="rId21"/>
    <p:sldId id="365" r:id="rId22"/>
    <p:sldId id="366" r:id="rId23"/>
    <p:sldId id="367" r:id="rId24"/>
    <p:sldId id="368" r:id="rId25"/>
    <p:sldId id="369" r:id="rId26"/>
    <p:sldId id="370" r:id="rId27"/>
    <p:sldId id="371" r:id="rId28"/>
    <p:sldId id="372" r:id="rId29"/>
    <p:sldId id="373" r:id="rId30"/>
    <p:sldId id="374" r:id="rId31"/>
    <p:sldId id="375" r:id="rId32"/>
    <p:sldId id="376" r:id="rId33"/>
    <p:sldId id="377" r:id="rId34"/>
    <p:sldId id="378" r:id="rId35"/>
    <p:sldId id="379" r:id="rId36"/>
    <p:sldId id="380" r:id="rId37"/>
    <p:sldId id="381" r:id="rId38"/>
    <p:sldId id="382" r:id="rId39"/>
    <p:sldId id="383" r:id="rId40"/>
    <p:sldId id="384" r:id="rId41"/>
    <p:sldId id="385" r:id="rId42"/>
    <p:sldId id="386" r:id="rId43"/>
    <p:sldId id="258" r:id="rId44"/>
    <p:sldId id="259" r:id="rId45"/>
    <p:sldId id="260" r:id="rId46"/>
    <p:sldId id="261" r:id="rId47"/>
    <p:sldId id="262" r:id="rId48"/>
    <p:sldId id="263" r:id="rId49"/>
    <p:sldId id="264" r:id="rId50"/>
    <p:sldId id="265" r:id="rId51"/>
    <p:sldId id="266" r:id="rId52"/>
    <p:sldId id="267" r:id="rId53"/>
    <p:sldId id="268" r:id="rId54"/>
    <p:sldId id="269" r:id="rId55"/>
    <p:sldId id="271" r:id="rId56"/>
    <p:sldId id="272" r:id="rId57"/>
    <p:sldId id="273" r:id="rId58"/>
    <p:sldId id="270" r:id="rId59"/>
    <p:sldId id="274" r:id="rId60"/>
    <p:sldId id="275" r:id="rId61"/>
    <p:sldId id="276" r:id="rId62"/>
    <p:sldId id="277" r:id="rId63"/>
    <p:sldId id="278" r:id="rId64"/>
    <p:sldId id="279" r:id="rId65"/>
    <p:sldId id="280" r:id="rId66"/>
    <p:sldId id="281" r:id="rId67"/>
    <p:sldId id="282" r:id="rId68"/>
    <p:sldId id="286" r:id="rId69"/>
    <p:sldId id="285" r:id="rId70"/>
    <p:sldId id="283" r:id="rId71"/>
    <p:sldId id="284" r:id="rId72"/>
    <p:sldId id="287" r:id="rId73"/>
    <p:sldId id="288" r:id="rId74"/>
    <p:sldId id="289" r:id="rId75"/>
    <p:sldId id="290" r:id="rId76"/>
    <p:sldId id="291" r:id="rId77"/>
    <p:sldId id="292" r:id="rId78"/>
    <p:sldId id="293" r:id="rId79"/>
    <p:sldId id="294" r:id="rId80"/>
    <p:sldId id="295" r:id="rId81"/>
    <p:sldId id="296" r:id="rId82"/>
    <p:sldId id="297" r:id="rId83"/>
    <p:sldId id="298" r:id="rId84"/>
    <p:sldId id="299" r:id="rId85"/>
    <p:sldId id="301" r:id="rId86"/>
    <p:sldId id="302" r:id="rId87"/>
    <p:sldId id="303" r:id="rId88"/>
    <p:sldId id="304" r:id="rId89"/>
    <p:sldId id="305" r:id="rId90"/>
    <p:sldId id="306" r:id="rId91"/>
    <p:sldId id="307" r:id="rId92"/>
    <p:sldId id="308" r:id="rId93"/>
    <p:sldId id="309" r:id="rId94"/>
    <p:sldId id="310" r:id="rId95"/>
    <p:sldId id="311" r:id="rId96"/>
    <p:sldId id="312" r:id="rId97"/>
    <p:sldId id="313" r:id="rId98"/>
    <p:sldId id="314" r:id="rId99"/>
    <p:sldId id="315" r:id="rId100"/>
    <p:sldId id="316" r:id="rId101"/>
    <p:sldId id="317" r:id="rId102"/>
    <p:sldId id="318" r:id="rId103"/>
    <p:sldId id="319" r:id="rId104"/>
    <p:sldId id="320" r:id="rId105"/>
    <p:sldId id="321" r:id="rId106"/>
    <p:sldId id="322" r:id="rId107"/>
    <p:sldId id="323" r:id="rId108"/>
    <p:sldId id="324" r:id="rId109"/>
    <p:sldId id="325" r:id="rId110"/>
    <p:sldId id="326" r:id="rId111"/>
    <p:sldId id="327" r:id="rId112"/>
    <p:sldId id="328" r:id="rId113"/>
    <p:sldId id="329" r:id="rId114"/>
    <p:sldId id="330" r:id="rId115"/>
    <p:sldId id="331" r:id="rId116"/>
    <p:sldId id="300" r:id="rId117"/>
    <p:sldId id="332" r:id="rId118"/>
    <p:sldId id="333" r:id="rId119"/>
    <p:sldId id="334" r:id="rId120"/>
    <p:sldId id="335" r:id="rId121"/>
    <p:sldId id="336" r:id="rId122"/>
    <p:sldId id="337" r:id="rId123"/>
    <p:sldId id="338" r:id="rId124"/>
    <p:sldId id="339" r:id="rId125"/>
    <p:sldId id="340" r:id="rId126"/>
    <p:sldId id="341" r:id="rId127"/>
    <p:sldId id="342" r:id="rId128"/>
    <p:sldId id="343" r:id="rId129"/>
    <p:sldId id="344" r:id="rId1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theme" Target="theme/theme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slide" Target="slides/slide125.xml"/><Relationship Id="rId13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s-UY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2F5996-B6B0-46D1-B8E0-73C721236F6F}" type="datetimeFigureOut">
              <a:rPr lang="en-US" smtClean="0"/>
              <a:pPr/>
              <a:t>4/6/2019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C617A0-604C-4066-A93E-6DDA28012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Y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2F5996-B6B0-46D1-B8E0-73C721236F6F}" type="datetimeFigureOut">
              <a:rPr lang="en-US" smtClean="0"/>
              <a:pPr/>
              <a:t>4/6/2019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C617A0-604C-4066-A93E-6DDA28012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Y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2F5996-B6B0-46D1-B8E0-73C721236F6F}" type="datetimeFigureOut">
              <a:rPr lang="en-US" smtClean="0"/>
              <a:pPr/>
              <a:t>4/6/2019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C617A0-604C-4066-A93E-6DDA28012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Y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2F5996-B6B0-46D1-B8E0-73C721236F6F}" type="datetimeFigureOut">
              <a:rPr lang="en-US" smtClean="0"/>
              <a:pPr/>
              <a:t>4/6/2019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C617A0-604C-4066-A93E-6DDA28012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2F5996-B6B0-46D1-B8E0-73C721236F6F}" type="datetimeFigureOut">
              <a:rPr lang="en-US" smtClean="0"/>
              <a:pPr/>
              <a:t>4/6/2019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C617A0-604C-4066-A93E-6DDA28012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Y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Y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2F5996-B6B0-46D1-B8E0-73C721236F6F}" type="datetimeFigureOut">
              <a:rPr lang="en-US" smtClean="0"/>
              <a:pPr/>
              <a:t>4/6/2019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C617A0-604C-4066-A93E-6DDA28012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Y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Y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2F5996-B6B0-46D1-B8E0-73C721236F6F}" type="datetimeFigureOut">
              <a:rPr lang="en-US" smtClean="0"/>
              <a:pPr/>
              <a:t>4/6/2019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C617A0-604C-4066-A93E-6DDA28012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2F5996-B6B0-46D1-B8E0-73C721236F6F}" type="datetimeFigureOut">
              <a:rPr lang="en-US" smtClean="0"/>
              <a:pPr/>
              <a:t>4/6/2019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C617A0-604C-4066-A93E-6DDA28012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2F5996-B6B0-46D1-B8E0-73C721236F6F}" type="datetimeFigureOut">
              <a:rPr lang="en-US" smtClean="0"/>
              <a:pPr/>
              <a:t>4/6/2019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C617A0-604C-4066-A93E-6DDA28012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Y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2F5996-B6B0-46D1-B8E0-73C721236F6F}" type="datetimeFigureOut">
              <a:rPr lang="en-US" smtClean="0"/>
              <a:pPr/>
              <a:t>4/6/2019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C617A0-604C-4066-A93E-6DDA28012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s-UY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2F5996-B6B0-46D1-B8E0-73C721236F6F}" type="datetimeFigureOut">
              <a:rPr lang="en-US" smtClean="0"/>
              <a:pPr/>
              <a:t>4/6/2019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C617A0-604C-4066-A93E-6DDA28012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CD2F5996-B6B0-46D1-B8E0-73C721236F6F}" type="datetimeFigureOut">
              <a:rPr lang="en-US" smtClean="0"/>
              <a:pPr/>
              <a:t>4/6/2019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6C617A0-604C-4066-A93E-6DDA28012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996952"/>
            <a:ext cx="9144000" cy="1514599"/>
          </a:xfrm>
        </p:spPr>
        <p:txBody>
          <a:bodyPr>
            <a:normAutofit/>
          </a:bodyPr>
          <a:lstStyle/>
          <a:p>
            <a:r>
              <a:rPr lang="ru-RU" sz="3200" b="1" u="sng" dirty="0" smtClean="0">
                <a:latin typeface="Calibri" pitchFamily="34" charset="0"/>
                <a:cs typeface="Calibri" pitchFamily="34" charset="0"/>
              </a:rPr>
              <a:t>Физиологија ендокриног система и репродукција</a:t>
            </a:r>
            <a:endParaRPr lang="en-US" sz="3200" b="1" u="sng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229200"/>
            <a:ext cx="6400800" cy="1201688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sr-Cyrl-RS" dirty="0" smtClean="0">
                <a:latin typeface="Calibri" pitchFamily="34" charset="0"/>
                <a:cs typeface="Calibri" pitchFamily="34" charset="0"/>
              </a:rPr>
              <a:t>Катедра за Физиологију</a:t>
            </a:r>
          </a:p>
          <a:p>
            <a:pPr>
              <a:spcBef>
                <a:spcPts val="0"/>
              </a:spcBef>
            </a:pPr>
            <a:r>
              <a:rPr lang="sr-Cyrl-RS" dirty="0" smtClean="0">
                <a:latin typeface="Calibri" pitchFamily="34" charset="0"/>
                <a:cs typeface="Calibri" pitchFamily="34" charset="0"/>
              </a:rPr>
              <a:t>Доц. др Иван Срејовић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75756" y="797803"/>
            <a:ext cx="4392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Факултет медицинских наука</a:t>
            </a:r>
          </a:p>
          <a:p>
            <a:pPr algn="ctr"/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Универзитет у Крагујевцу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129" descr="Related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332657"/>
            <a:ext cx="1188000" cy="1800200"/>
          </a:xfrm>
          <a:prstGeom prst="rect">
            <a:avLst/>
          </a:prstGeom>
          <a:noFill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9741" y="332656"/>
            <a:ext cx="2222699" cy="183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0" y="1700808"/>
            <a:ext cx="9144000" cy="1514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sr-Cyrl-RS" sz="2400" kern="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Calibri" pitchFamily="34" charset="0"/>
              </a:rPr>
              <a:t>Други </a:t>
            </a:r>
            <a:r>
              <a:rPr kumimoji="0" lang="sr-Cyrl-RS" sz="240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модул</a:t>
            </a:r>
            <a:r>
              <a:rPr kumimoji="0" lang="sr-Cyrl-RS" sz="240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: </a:t>
            </a:r>
            <a:r>
              <a:rPr kumimoji="0" lang="ru-RU" sz="2400" b="1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Основи физиологије 2</a:t>
            </a:r>
            <a:endParaRPr lang="sr-Cyrl-RS" sz="2400" b="1" kern="0" dirty="0">
              <a:solidFill>
                <a:schemeClr val="tx2"/>
              </a:solidFill>
              <a:latin typeface="Calibri" pitchFamily="34" charset="0"/>
              <a:ea typeface="+mj-ea"/>
              <a:cs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45786" y="4509120"/>
            <a:ext cx="3852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400" kern="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rPr>
              <a:t>Девета недеља наставе</a:t>
            </a:r>
            <a:endParaRPr lang="en-US" sz="2400" kern="0" dirty="0">
              <a:solidFill>
                <a:schemeClr val="tx2"/>
              </a:solidFill>
              <a:latin typeface="Calibri" pitchFamily="34" charset="0"/>
              <a:ea typeface="+mn-ea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Механизам деловања хормона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5904656"/>
          </a:xfrm>
        </p:spPr>
        <p:txBody>
          <a:bodyPr/>
          <a:lstStyle/>
          <a:p>
            <a:pPr>
              <a:buNone/>
            </a:pPr>
            <a:endParaRPr lang="sr-Cyrl-RS" sz="2000" b="1" u="sng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Промене настале након везивања хормона за рецептор</a:t>
            </a:r>
          </a:p>
          <a:p>
            <a:pPr>
              <a:buNone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Везивање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за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G</a:t>
            </a:r>
            <a:r>
              <a:rPr lang="sr-Latn-RS" sz="2000" b="1" dirty="0" smtClean="0">
                <a:latin typeface="Calibri" pitchFamily="34" charset="0"/>
                <a:cs typeface="Calibri" pitchFamily="34" charset="0"/>
              </a:rPr>
              <a:t>-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протеин повезане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2000" i="1" dirty="0" err="1" smtClean="0">
                <a:latin typeface="Calibri" pitchFamily="34" charset="0"/>
                <a:cs typeface="Calibri" pitchFamily="34" charset="0"/>
              </a:rPr>
              <a:t>heterotrimeric</a:t>
            </a:r>
            <a:r>
              <a:rPr lang="en-US" sz="2000" i="1" dirty="0" smtClean="0">
                <a:latin typeface="Calibri" pitchFamily="34" charset="0"/>
                <a:cs typeface="Calibri" pitchFamily="34" charset="0"/>
              </a:rPr>
              <a:t> GTP-binding proteins </a:t>
            </a:r>
            <a:r>
              <a:rPr lang="sr-Cyrl-RS" sz="2000" i="1" dirty="0" smtClean="0">
                <a:latin typeface="Calibri" pitchFamily="34" charset="0"/>
                <a:cs typeface="Calibri" pitchFamily="34" charset="0"/>
              </a:rPr>
              <a:t>- </a:t>
            </a:r>
            <a:r>
              <a:rPr lang="en-US" sz="2000" i="1" dirty="0" smtClean="0">
                <a:latin typeface="Calibri" pitchFamily="34" charset="0"/>
                <a:cs typeface="Calibri" pitchFamily="34" charset="0"/>
              </a:rPr>
              <a:t>G proteins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)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рецепторе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en-US" sz="18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710" y="2382391"/>
            <a:ext cx="7142581" cy="2702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Утерини циклус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CS" sz="2200" dirty="0" smtClean="0">
                <a:latin typeface="Calibri" pitchFamily="34" charset="0"/>
                <a:cs typeface="Calibri" pitchFamily="34" charset="0"/>
              </a:rPr>
              <a:t>Ендометријум снабдевају крвљу два типа артерија, површинаке 2/3 ендометријума, које се одлубе током менструације (</a:t>
            </a:r>
            <a:r>
              <a:rPr lang="en-US" sz="2200" b="1" i="1" dirty="0" smtClean="0">
                <a:latin typeface="Calibri" pitchFamily="34" charset="0"/>
                <a:cs typeface="Calibri" pitchFamily="34" charset="0"/>
              </a:rPr>
              <a:t>stratum </a:t>
            </a:r>
            <a:r>
              <a:rPr lang="en-US" sz="2200" b="1" i="1" dirty="0" err="1" smtClean="0">
                <a:latin typeface="Calibri" pitchFamily="34" charset="0"/>
                <a:cs typeface="Calibri" pitchFamily="34" charset="0"/>
              </a:rPr>
              <a:t>functionale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) </a:t>
            </a:r>
            <a:r>
              <a:rPr lang="sr-Cyrl-CS" sz="2200" dirty="0" smtClean="0">
                <a:latin typeface="Calibri" pitchFamily="34" charset="0"/>
                <a:cs typeface="Calibri" pitchFamily="34" charset="0"/>
              </a:rPr>
              <a:t>васкуларизују </a:t>
            </a:r>
            <a:r>
              <a:rPr lang="sr-Cyrl-CS" sz="2200" b="1" dirty="0" smtClean="0">
                <a:latin typeface="Calibri" pitchFamily="34" charset="0"/>
                <a:cs typeface="Calibri" pitchFamily="34" charset="0"/>
              </a:rPr>
              <a:t>спиралне артерије</a:t>
            </a:r>
            <a:r>
              <a:rPr lang="sr-Cyrl-CS" sz="2200" dirty="0" smtClean="0">
                <a:latin typeface="Calibri" pitchFamily="34" charset="0"/>
                <a:cs typeface="Calibri" pitchFamily="34" charset="0"/>
              </a:rPr>
              <a:t>, а дубоки, базални слој (</a:t>
            </a:r>
            <a:r>
              <a:rPr lang="en-US" sz="2200" b="1" i="1" dirty="0" smtClean="0">
                <a:latin typeface="Calibri" pitchFamily="34" charset="0"/>
                <a:cs typeface="Calibri" pitchFamily="34" charset="0"/>
              </a:rPr>
              <a:t>stratum </a:t>
            </a:r>
            <a:r>
              <a:rPr lang="en-US" sz="2200" b="1" i="1" dirty="0" err="1" smtClean="0">
                <a:latin typeface="Calibri" pitchFamily="34" charset="0"/>
                <a:cs typeface="Calibri" pitchFamily="34" charset="0"/>
              </a:rPr>
              <a:t>basale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) </a:t>
            </a:r>
            <a:r>
              <a:rPr lang="sr-Cyrl-CS" sz="2200" dirty="0" smtClean="0">
                <a:latin typeface="Calibri" pitchFamily="34" charset="0"/>
                <a:cs typeface="Calibri" pitchFamily="34" charset="0"/>
              </a:rPr>
              <a:t>који се не олубљује васкуларизују праве, </a:t>
            </a:r>
            <a:r>
              <a:rPr lang="sr-Cyrl-CS" sz="2200" b="1" dirty="0" smtClean="0">
                <a:latin typeface="Calibri" pitchFamily="34" charset="0"/>
                <a:cs typeface="Calibri" pitchFamily="34" charset="0"/>
              </a:rPr>
              <a:t>базиларне артерије</a:t>
            </a:r>
            <a:r>
              <a:rPr lang="sr-Cyrl-CS" sz="2200" dirty="0" smtClean="0">
                <a:latin typeface="Calibri" pitchFamily="34" charset="0"/>
                <a:cs typeface="Calibri" pitchFamily="34" charset="0"/>
              </a:rPr>
              <a:t>;</a:t>
            </a:r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179512" y="2564904"/>
            <a:ext cx="5903913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54013" indent="-354013">
              <a:buFont typeface="Arial" pitchFamily="34" charset="0"/>
              <a:buChar char="•"/>
            </a:pPr>
            <a:r>
              <a:rPr lang="sr-Cyrl-CS" sz="2200" dirty="0">
                <a:latin typeface="Calibri" pitchFamily="34" charset="0"/>
                <a:cs typeface="Calibri" pitchFamily="34" charset="0"/>
              </a:rPr>
              <a:t>Када жуто тело регредира, изостаје хормонска подршка ендометријуму, услед чега постаје тањи, а спиралне артерије се уврћу</a:t>
            </a:r>
            <a:r>
              <a:rPr lang="sr-Cyrl-CS" sz="22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marL="354013" indent="-354013">
              <a:buFont typeface="Arial" pitchFamily="34" charset="0"/>
              <a:buChar char="•"/>
            </a:pPr>
            <a:endParaRPr lang="sr-Cyrl-CS" sz="900" dirty="0">
              <a:latin typeface="Calibri" pitchFamily="34" charset="0"/>
              <a:cs typeface="Calibri" pitchFamily="34" charset="0"/>
            </a:endParaRPr>
          </a:p>
          <a:p>
            <a:pPr marL="354013" indent="-354013">
              <a:buFont typeface="Arial" pitchFamily="34" charset="0"/>
              <a:buChar char="•"/>
            </a:pPr>
            <a:r>
              <a:rPr lang="sr-Cyrl-CS" sz="2200" dirty="0">
                <a:latin typeface="Calibri" pitchFamily="34" charset="0"/>
                <a:cs typeface="Calibri" pitchFamily="34" charset="0"/>
              </a:rPr>
              <a:t>Настају поља фокалне некрозе, која се шире и спајају</a:t>
            </a:r>
            <a:r>
              <a:rPr lang="sr-Cyrl-CS" sz="22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marL="354013" indent="-354013">
              <a:buFont typeface="Arial" pitchFamily="34" charset="0"/>
              <a:buChar char="•"/>
            </a:pPr>
            <a:endParaRPr lang="sr-Cyrl-CS" sz="900" dirty="0">
              <a:latin typeface="Calibri" pitchFamily="34" charset="0"/>
              <a:cs typeface="Calibri" pitchFamily="34" charset="0"/>
            </a:endParaRPr>
          </a:p>
          <a:p>
            <a:pPr marL="354013" indent="-354013">
              <a:buFont typeface="Arial" pitchFamily="34" charset="0"/>
              <a:buChar char="•"/>
            </a:pPr>
            <a:r>
              <a:rPr lang="sr-Cyrl-CS" sz="2200" dirty="0">
                <a:latin typeface="Calibri" pitchFamily="34" charset="0"/>
                <a:cs typeface="Calibri" pitchFamily="34" charset="0"/>
              </a:rPr>
              <a:t>Спазам и дегенерација зидова спиралних артеријан изазивају тачкасте хеморагије које конфлуирају и настаје менструација.</a:t>
            </a:r>
            <a:endParaRPr lang="en-US" sz="2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2420888"/>
            <a:ext cx="2304827" cy="423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Естрогени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Естрогени који се природно синтетишу су </a:t>
            </a:r>
            <a:r>
              <a:rPr lang="el-GR" sz="2000" b="1" dirty="0" smtClean="0">
                <a:latin typeface="Calibri" pitchFamily="34" charset="0"/>
                <a:cs typeface="Calibri" pitchFamily="34" charset="0"/>
              </a:rPr>
              <a:t>17β-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естрадиол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естрон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естриол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По структури су С</a:t>
            </a:r>
            <a:r>
              <a:rPr lang="sr-Cyrl-CS" sz="2000" baseline="-25000" dirty="0" smtClean="0">
                <a:latin typeface="Calibri" pitchFamily="34" charset="0"/>
                <a:cs typeface="Calibri" pitchFamily="34" charset="0"/>
              </a:rPr>
              <a:t>18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 стероиди и луче их гранулоза ћелије оваријумских фоликула, жуто тело и плацента.</a:t>
            </a: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Њихова биосинтеза зависи од ензима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ароматазе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, који конвертује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тестостерон у естрадиол и андростенедион у естрон.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C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8638" y="2673350"/>
            <a:ext cx="5546725" cy="406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Естрогени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endParaRPr lang="sr-Cyrl-C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Ћелије </a:t>
            </a:r>
            <a:r>
              <a:rPr lang="en-US" sz="2000" b="1" i="1" dirty="0" smtClean="0">
                <a:latin typeface="Calibri" pitchFamily="34" charset="0"/>
                <a:cs typeface="Calibri" pitchFamily="34" charset="0"/>
              </a:rPr>
              <a:t>theca </a:t>
            </a:r>
            <a:r>
              <a:rPr lang="en-US" sz="2000" b="1" i="1" dirty="0" err="1" smtClean="0">
                <a:latin typeface="Calibri" pitchFamily="34" charset="0"/>
                <a:cs typeface="Calibri" pitchFamily="34" charset="0"/>
              </a:rPr>
              <a:t>interna</a:t>
            </a:r>
            <a:r>
              <a:rPr lang="sr-Cyrl-RS" sz="2000" i="1" dirty="0" smtClean="0">
                <a:latin typeface="Calibri" pitchFamily="34" charset="0"/>
                <a:cs typeface="Calibri" pitchFamily="34" charset="0"/>
              </a:rPr>
              <a:t>-е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имају много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LH 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рецептора, а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LH 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делује преко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cAMP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и тиме повећава конверзију холестерола у андростенедион, који се у гранулоза ћелијама конвертује у естрогене;</a:t>
            </a:r>
          </a:p>
          <a:p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Гранулоза ћелије имају и велики број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FSH 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рецептора, а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FSH 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потпомаже секрецију естрадиола активацијом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cAMP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који повећава активност ароматазе.</a:t>
            </a:r>
          </a:p>
          <a:p>
            <a:endParaRPr lang="sr-Cyrl-C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3938" y="4054475"/>
            <a:ext cx="7096125" cy="16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Естрогени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Естрогени потпомажу раст оваријалних фоликула и повећавају мотилитет јајовода, изазивају повећање протока крви у материци и значајно утичу на глатку мускулатуру утеруса;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Естрогени доводе до смањења секреције FSH - у одређеним условима изазивају инхибицију секреције LH (негативна повратна спрега), док у другим пак изазивају пораст секреције LH (позитивна повратна спрега);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Естрогени повећавају секрецију ангиотензиногена и тиреоид-везујућег глобулина, и узрокују затварање епифизних окрајака код људи;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Естрогени повећавају либидо код људи директним деловањем на поједине неуроне у хипоталамусу;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Естрогени у дојкама изазивају раст дуктуса и у великој мери су узрок увећања дојки у пубертету код девојчица, па се називају и хормони раста за дојке;</a:t>
            </a:r>
          </a:p>
          <a:p>
            <a:endParaRPr lang="en-US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Естрогени инхибирају активност остеокласта и повећавају густину костију.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Естрогени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endParaRPr lang="ru-RU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Промене које се јављају код жене током пубертета, поред раста дојки, материце и вагине, последица су дејства естрогена (феминизирајућих хормона), и делимично одсуства андрогена;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Жене имају уска рамена и шире кукове, бедра која конвергирају и руке које дивергирају;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Код жена ларинкс задржава препубертетске димензије, а глас остаје виши;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Жене имају мање изражену маљавост тела и више косе, а пубична маљавост има карактеристичан троугласт распоред;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Естрогени повећавају секрецију лојних жлезда и тако инхибишу ефекте тестостерона и формирање комедона (митисера) и акни;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Естрогени имају значајну улогу у смањењу нивоа холестерола у плазми, и брзо изазивају вазодилатацију повећањем локалне продукције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N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О.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Естрогени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endParaRPr lang="ru-RU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Естроген остварује дејства преко два типа рецептора: естрогенског рецептора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α (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ЕР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α)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 и естрогенског рецептора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β (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ЕР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β)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CS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Оба рецептора припадају групи једарних рецептора;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CS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Након везивања естрогена, рецептори формирају димере, везују се за ДНК и мењају транскрипцију;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CS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ЕРα се примарно налазе у утерусу, бубрезима, јетри, и срцу, док се ЕРβ налазе примарно у јајницима, простати, плућима, гастроинтестиналном тракту, хематопоетском ткиву и централном нервном систему;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Већина ефеката естрогена је геномска, то јест, дејство је усмерено на једро, али неки ефекти су толико брзи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(неуронска пражења у мозгу, повратни ефекти на секрецију гонадотропина)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 да вероватно настају везивањем за рецепторе на ћелијкој мембрани који су повезани са рецепторима на једру.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Прогестерон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5904656" cy="5904656"/>
          </a:xfrm>
        </p:spPr>
        <p:txBody>
          <a:bodyPr/>
          <a:lstStyle/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Прогестерон је C</a:t>
            </a:r>
            <a:r>
              <a:rPr lang="ru-RU" sz="2000" baseline="-25000" dirty="0" smtClean="0">
                <a:latin typeface="Calibri" pitchFamily="34" charset="0"/>
                <a:cs typeface="Calibri" pitchFamily="34" charset="0"/>
              </a:rPr>
              <a:t>21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 стероид који се лучи из жутог тела, плаценте и (у мањим количинама) фоликула;</a:t>
            </a:r>
          </a:p>
          <a:p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Прогестерон има кратак полуживот, и у јетри се конвертује у прегнандиол који се коњугује са глукуронском киселином и излучује путем урина;</a:t>
            </a:r>
          </a:p>
          <a:p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Код мушкараца концентрација прогестерона у периферној крви износи око 1</a:t>
            </a:r>
            <a:r>
              <a:rPr lang="sr-Latn-CS" sz="2000" dirty="0" smtClean="0">
                <a:latin typeface="Calibri" pitchFamily="34" charset="0"/>
                <a:cs typeface="Calibri" pitchFamily="34" charset="0"/>
              </a:rPr>
              <a:t>nmol/l, 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а код жена те вредности варирају од 3 </a:t>
            </a:r>
            <a:r>
              <a:rPr lang="sr-Latn-CS" sz="2000" dirty="0" smtClean="0">
                <a:latin typeface="Calibri" pitchFamily="34" charset="0"/>
                <a:cs typeface="Calibri" pitchFamily="34" charset="0"/>
              </a:rPr>
              <a:t>nmol/l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 у фоликуларној фази менструалног циклуса, до 60 </a:t>
            </a:r>
            <a:r>
              <a:rPr lang="sr-Latn-CS" sz="2000" dirty="0" smtClean="0">
                <a:latin typeface="Calibri" pitchFamily="34" charset="0"/>
                <a:cs typeface="Calibri" pitchFamily="34" charset="0"/>
              </a:rPr>
              <a:t>nmol/l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 у лутеалној фази менструалног циклуса;</a:t>
            </a:r>
          </a:p>
          <a:p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Стимулаторно дејство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LH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 на секрецију прогестерона заснива се на активацији аденилил циклазе и повећане продукције сАМР.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C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124744"/>
            <a:ext cx="2313460" cy="5400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Прогестерон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Циљни органи за деловање прогестерона су материца, дојке и мозак;</a:t>
            </a:r>
          </a:p>
          <a:p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Прогестерон је одговоран за прогестацијске промене у ендометријуму и цикличне промене у цервиксу и вагини;</a:t>
            </a:r>
          </a:p>
          <a:p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На миометријумским ћелијама прогестерон испољава антиестрогенски ефекат, смањујући њихову ексцитабилност, осетљивост на окситоцин и њихову спонтану електричну активност повећавајући њихов мембрански потенцијал;</a:t>
            </a:r>
          </a:p>
          <a:p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У дојкама, прогестерон стимулише развој лобулуса и алвеола. Индукује диференцијацију дукталног ткива припремљеног деловањем естрогена и подржава секреторну функцију дојки током лактације;</a:t>
            </a:r>
          </a:p>
          <a:p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Велике дозе прогестерона инхибишу секрецију LH и потенцирају инхибиторне ефекте естрогена, и на тај начин спречавају овулацију;</a:t>
            </a:r>
          </a:p>
          <a:p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Прогестерон је термогеничан и вероватно узрокује пораст базалне телесне температуре у време овулације.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Контрола функције оваријума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Хипоталамус заузима централно место у контроли секреције гонадотропина због секреције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GnRH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, који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стимулише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секрецију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FSH и LH у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аденохипофизи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en-US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GnRH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се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лучи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периодично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, што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изазива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цикличне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пикове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у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лучењу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LH, што је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неопходно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за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физиолошко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функционисање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женског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репродуктивног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система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en-US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Секрецију LH регулише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негативан повратни ефекат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концентрације естрогена у плазми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међутим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, на 36-48 часова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пре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овулације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повратни ефекат естрогена постаје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позитиван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 иницирајући скок секреције LH, што доводи до овулације;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ru-RU" sz="105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4292581"/>
            <a:ext cx="4464496" cy="2565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Контрола функције оваријума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Овулација се дешава око 9 сати након постизања максималне вредности LH;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ru-RU" sz="105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Секреција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FSH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такође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достиже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врхунац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због снажне стимулације гонадотропних ћелија од стране GnRH;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Током лутеалне фазе, секреција LH и FSH је смањена због повишеног нивоа естрогена, прогестерона и инхибина;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Умерен, стабилан ниво естрогена у циркулацији ствара ефекат негативне повратне спреге на секрецију LH, док повећан ниво естрогена испољава ефекат позитивне повратне спреге и стимулише секрецију LH;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Услед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регресије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жутог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тела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лутеолиза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), која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почиње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  3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до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4 дана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пре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менструалног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крварења,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смањује се концентрација естрогена и прогестерона, а повећавају се концентрације FSH и LH;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Развија се нова група фоликула, а затим појединачни доминантни фоликул сазрева као резултат дејства FSH и LH.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0489" y="1812775"/>
            <a:ext cx="4623023" cy="5000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Механизам деловања хормона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5904656"/>
          </a:xfrm>
        </p:spPr>
        <p:txBody>
          <a:bodyPr/>
          <a:lstStyle/>
          <a:p>
            <a:pPr>
              <a:buNone/>
            </a:pPr>
            <a:endParaRPr lang="sr-Cyrl-RS" sz="2000" b="1" u="sng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Промене настале након везивања хормона за рецептор</a:t>
            </a:r>
          </a:p>
          <a:p>
            <a:pPr>
              <a:buNone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Промена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активности унутарћелијских ензима</a:t>
            </a:r>
            <a:endParaRPr lang="en-US" sz="18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Женски полни акт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Фазе женског полног акта:</a:t>
            </a:r>
          </a:p>
          <a:p>
            <a:pPr marL="714375" indent="-171450">
              <a:buFont typeface="Calibri" pitchFamily="34" charset="0"/>
              <a:buChar char="‐"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Ерекција</a:t>
            </a:r>
          </a:p>
          <a:p>
            <a:pPr marL="714375" indent="-171450">
              <a:buFont typeface="Calibri" pitchFamily="34" charset="0"/>
              <a:buChar char="‐"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Лубрикација</a:t>
            </a:r>
          </a:p>
          <a:p>
            <a:pPr marL="714375" indent="-171450">
              <a:buFont typeface="Calibri" pitchFamily="34" charset="0"/>
              <a:buChar char="‐"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Женски оргазам</a:t>
            </a:r>
          </a:p>
          <a:p>
            <a:pPr marL="361950" indent="-361950">
              <a:buFont typeface="Arial" pitchFamily="34" charset="0"/>
              <a:buChar char="•"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marL="361950" indent="-361950">
              <a:buFont typeface="Arial" pitchFamily="34" charset="0"/>
              <a:buChar char="•"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Ерекција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лубрикација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су под контролом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парасимпатичког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нервног система;</a:t>
            </a:r>
          </a:p>
          <a:p>
            <a:pPr marL="361950" indent="-361950">
              <a:buFont typeface="Arial" pitchFamily="34" charset="0"/>
              <a:buChar char="•"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marL="361950" indent="-361950">
              <a:buFont typeface="Arial" pitchFamily="34" charset="0"/>
              <a:buChar char="•"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Парасимпатичка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нервна влакна која се пружају кроз </a:t>
            </a:r>
            <a:r>
              <a:rPr lang="en-US" sz="2000" b="1" i="1" dirty="0" err="1" smtClean="0">
                <a:latin typeface="Calibri" pitchFamily="34" charset="0"/>
                <a:cs typeface="Calibri" pitchFamily="34" charset="0"/>
              </a:rPr>
              <a:t>nn</a:t>
            </a:r>
            <a:r>
              <a:rPr lang="en-US" sz="2000" b="1" i="1" dirty="0" smtClean="0">
                <a:latin typeface="Calibri" pitchFamily="34" charset="0"/>
                <a:cs typeface="Calibri" pitchFamily="34" charset="0"/>
              </a:rPr>
              <a:t>. </a:t>
            </a:r>
            <a:r>
              <a:rPr lang="en-US" sz="2000" b="1" i="1" dirty="0" err="1" smtClean="0">
                <a:latin typeface="Calibri" pitchFamily="34" charset="0"/>
                <a:cs typeface="Calibri" pitchFamily="34" charset="0"/>
              </a:rPr>
              <a:t>erigentes</a:t>
            </a:r>
            <a:r>
              <a:rPr lang="en-US" sz="2000" b="1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изазивају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дилатацију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ослобађањем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ацетилхолина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азот моноксида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и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вазоактивног интестиналонг полипептида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marL="361950" indent="-361950">
              <a:buFont typeface="Arial" pitchFamily="34" charset="0"/>
              <a:buChar char="•"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marL="361950" indent="-361950"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Вазодилатација омогућава увећање (ерекцију) еректилних ткива;</a:t>
            </a:r>
          </a:p>
          <a:p>
            <a:pPr marL="361950" indent="-361950">
              <a:buFont typeface="Arial" pitchFamily="34" charset="0"/>
              <a:buChar char="•"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marL="361950" indent="-361950"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Парасимпатичка влакна се пружају до Бартолинијевих жлезда и изазивају повећање њихове секреције;</a:t>
            </a:r>
          </a:p>
          <a:p>
            <a:pPr marL="361950" indent="-361950">
              <a:buFont typeface="Arial" pitchFamily="34" charset="0"/>
              <a:buChar char="•"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marL="361950" indent="-361950"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Секретовани мукус омогућава лубрикацију.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Женски полни акт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Женски оргазам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је под контролом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симпатикуса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Женски оргазам је аналог емисији и ејакулацији мушког полног акта и олакшава фертилизацију јајне ћелије;</a:t>
            </a: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Олакшавање фертилизације током женског оргазма је вероватно последица ритмичких контракција перинеалне мускулатуре, што можда последично изазива контракције утеруса и јајовода, као и дилатацију грлића материце;</a:t>
            </a: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Код нижих животиња копулација изазива лучење окситоцина, који изазива ритмичке контракције утеруса;</a:t>
            </a: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Након оргазма наступа фаза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резолуције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Лактација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Дојке почињу да се развијају током пубертета под дејством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естрогена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који изазива раст млечних жлезда и депоновање масти;</a:t>
            </a: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Током трудноће велика количина естрогена коју лучи плацента изазива раст и гранање система дуктуса у дојкама;</a:t>
            </a: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Хормони који додатно утичу на раст дојки су: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хормон раста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пролактин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адренални глукокортикоиди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и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инсулин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Прогестерон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узрокује финалне промене у развоју дојки непосредно пре почетка лучења млека;</a:t>
            </a: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Прогестерон, заједно са естрогеном и осталим хормонима, изазива додатно увећање лобулуса и развој секреторних особина алвеоларних ћелија – аналогно променама које прогестерон изазива у ендометријуму;</a:t>
            </a: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Иако естроген и прогестерон узрокују наведене промене у дојкама, практично спречавају лучење млека;</a:t>
            </a: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Хормон који изазива лучење млека је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пролактин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Лактација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Пролактин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секретује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аденохипофиза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 његова концентрација се константно повећава од пете недеље трудноће;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33513" y="1789906"/>
            <a:ext cx="6276975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Лактација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Хумани хорионски соматомамотропин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хормон кога секретује плацента, делује синергистички са пролактином;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Течност која се у дојкама стрвара неколико дана пре и неколико дана после порођаја се назива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колострум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и садржи скоро исте количине протеина и лактозе као млеко, али готово да не садржи масти;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Нагло смањење концентрације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естрогена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прогестерона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након порођаја омогућава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лагктогено дејство пролактина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Хормони који, уз пролактин, имају кључни ефекат на лактацију су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хормон раста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кортизол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паратиреоидни хормон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и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инсулин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Током сваког подоја нервни сигнали из дојки изазивају лучење велике количине пролактина које траје око 1 сат;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Хипоталамус лучи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инхибиторни хормон пролактина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– чија структура је готово идентична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допамину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Дојење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изазива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супресију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лучења </a:t>
            </a:r>
            <a:r>
              <a:rPr lang="en-US" sz="2000" b="1" dirty="0" err="1" smtClean="0">
                <a:latin typeface="Calibri" pitchFamily="34" charset="0"/>
                <a:cs typeface="Calibri" pitchFamily="34" charset="0"/>
              </a:rPr>
              <a:t>GnRH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из хипоталамуса, што изазива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смањење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лучења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гонадотропина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из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аденохипофизе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–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инхибиција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менструалних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циклуса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током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дојења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Лактација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Млеко се континуирано секретује у алвеоле дојки, али млеко не прелази лако у дуктусе и спољашњу средину;</a:t>
            </a: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Дојење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изазива неурогени и хормонски рефлекс који подразумева лучење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окситоцина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из задњег режња хипофизе;</a:t>
            </a: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Стимулуси током дојења се преносе сензорним нервима до кичмене мождине, а потом до хипоталамуса где изазивају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повећано лучење окситоцина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Окситоцин се крвљу преноси до миоепителних ћелија које окружују алвеоле дојки и изазива њихове контракције;</a:t>
            </a: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Контракције миоепитаелних  изазивају повећање притиска за 10 до 20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mmHg;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Око 1 минут од почетка дојења почиње ејекција млека.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219572"/>
          </a:xfrm>
        </p:spPr>
        <p:txBody>
          <a:bodyPr/>
          <a:lstStyle/>
          <a:p>
            <a:r>
              <a:rPr lang="sr-Cyrl-RS" dirty="0" smtClean="0">
                <a:latin typeface="Calibri" pitchFamily="34" charset="0"/>
                <a:cs typeface="Calibri" pitchFamily="34" charset="0"/>
              </a:rPr>
              <a:t>Физиологија мушког репродуктивног система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Мушки репродуктивни систем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endParaRPr lang="sr-Cyrl-C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C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C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C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C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C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C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C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Тестиси су изграђени од изувијаних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семиниферних тубула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 (семени каналићи) у чијим зидовима се одвија процес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сперматогенезе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C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Оба краја каналића се уливају у главу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епидидимиса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, одакле прелазе, кроз реп епидидимиса, у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семевод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C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Током ејакулације, мушке полне ћелије доспевају у тело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простате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 кроз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ејакулаторне канале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C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Између семених каналића налазе се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Лајдигове ћелије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 које луче мушки полни хормон,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тестостерон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, у циркулацију.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836712"/>
            <a:ext cx="7343775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Мушки репродуктивни систем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sr-Cyrl-CS" sz="2000" dirty="0" smtClean="0">
              <a:cs typeface="Arial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Зидови семених каналића су обложени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примордијалним герминативним ћелијама 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и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Сертолијевим ћелијама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fontAlgn="auto">
              <a:spcAft>
                <a:spcPts val="0"/>
              </a:spcAft>
              <a:defRPr/>
            </a:pPr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Сертолијеве ћелије се протежу од базалне мембране до лумена каналића, а њихове међусобне тесне везе на нивоу базалне мембране формирају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крвно-тестисну баријеру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fontAlgn="auto">
              <a:spcAft>
                <a:spcPts val="0"/>
              </a:spcAft>
              <a:defRPr/>
            </a:pPr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Герминативне ћелије током сазревања пролазе кроз ову баријеру на путу ка лумену каналића, раскидањем тесних веза Сертолијевих ћелија изнад њих и формирањем нових испод њих.</a:t>
            </a:r>
          </a:p>
          <a:p>
            <a:pPr fontAlgn="auto">
              <a:spcAft>
                <a:spcPts val="0"/>
              </a:spcAft>
              <a:defRPr/>
            </a:pPr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Захваљујући интегритету крвно-тестисне баријере одржава се састав семене течности (мала количина глукозе и протеина и висок садржај андрогена, естрогена, К</a:t>
            </a:r>
            <a:r>
              <a:rPr lang="sr-Cyrl-CS" sz="2000" baseline="30000" dirty="0" smtClean="0">
                <a:latin typeface="Calibri" pitchFamily="34" charset="0"/>
                <a:cs typeface="Calibri" pitchFamily="34" charset="0"/>
              </a:rPr>
              <a:t>+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, инозитола, глутамата и аспартата у односу на плазму) који погодује одвијању сперматогенезе, штите се герминативне ћелије од супстанци из плазме и спречава се развој аутоимуног одговора.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Сперматогенеза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4896544" cy="5904656"/>
          </a:xfrm>
        </p:spPr>
        <p:txBody>
          <a:bodyPr/>
          <a:lstStyle/>
          <a:p>
            <a:endParaRPr lang="sr-Cyrl-CS" sz="20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Сперматогенеза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 је процес сазревања примордијалних герминативних ћелија у зреле сперматозоиде;</a:t>
            </a:r>
          </a:p>
          <a:p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Процес сперматогенезе почиње са почетком пубертета;</a:t>
            </a:r>
          </a:p>
          <a:p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Сперматогонија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, примордијална герминативна ћелија, која се налази у близини базалне мембране, сазрева у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примарне сперматоците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endParaRPr lang="sr-Cyrl-C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2420888"/>
            <a:ext cx="3960000" cy="4383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Механизам деловања хормона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5904656"/>
          </a:xfrm>
        </p:spPr>
        <p:txBody>
          <a:bodyPr/>
          <a:lstStyle/>
          <a:p>
            <a:pPr>
              <a:buNone/>
            </a:pPr>
            <a:endParaRPr lang="sr-Cyrl-RS" sz="2000" b="1" u="sng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Промене настале након везивања хормона за рецептор</a:t>
            </a:r>
          </a:p>
          <a:p>
            <a:pPr>
              <a:buNone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Стварање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секундарног гласника </a:t>
            </a:r>
            <a:endParaRPr lang="en-US" sz="18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3" descr="D:\Suzana\Suzana Pantovic\My Publications\Knjige\Ganong knjiga\GANONG knjiga\SLIKE\II POGLAVLjE\JPG\Gan024_Deo_02-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276872"/>
            <a:ext cx="4104456" cy="3229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1916832"/>
            <a:ext cx="3693068" cy="4218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Сперматогенеза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Током две мејозне деобе настају прво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секундарне сперматоците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, а затим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сперматиде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 које имају хаплоидни број (23) хромозома;</a:t>
            </a:r>
          </a:p>
          <a:p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Сперматиде сазревају у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сперматозое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сперматозоиде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);</a:t>
            </a:r>
          </a:p>
          <a:p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Од једне сперматогоније настаје 512 сперматозоида, за шта је потребно око 74 сата.</a:t>
            </a:r>
          </a:p>
          <a:p>
            <a:endParaRPr lang="sr-Cyrl-C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8106" y="2924944"/>
            <a:ext cx="6427788" cy="368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Сперматогенеза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endParaRPr lang="sr-Cyrl-C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Сперматозоид је сложена, покретна ћелија, која се састоји из више делова;</a:t>
            </a:r>
          </a:p>
          <a:p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У глави сперматозоида је смештен хромозомски материјал, а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акрозом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 прекрива главу сперматозоида и представља органелу богату ензимима који учествују у процесу продирања сперматозоида у јајну ћелију;</a:t>
            </a:r>
          </a:p>
          <a:p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Реп сперматозоида је на свом проксималном крају окружен омотачем који садржи велики број митохондрија, које обезбеђују енергију за кретање сперматозоида.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463" y="4437112"/>
            <a:ext cx="9109075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Сперматогенеза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Зрели сперматозоиди излазе из Сертолијевих ћелија и постају слободни у лумену тубула;</a:t>
            </a:r>
          </a:p>
          <a:p>
            <a:endParaRPr lang="sr-Cyrl-C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Сертолијеве ћелије ослобађају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андроген-везујући протеин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инхибин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Милерову инхибиторну супстанцу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C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Сертолијеве ћелије садрже и ензим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ароматазу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, која конвертује андрогене у естрогене;</a:t>
            </a:r>
          </a:p>
          <a:p>
            <a:endParaRPr lang="sr-Cyrl-CS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Тестостерон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који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секретују Лајдигове ћелије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је неопходан за раст и деобу ћелија герминативног епитела у првим фазама сперматогенезе;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Лутеинизирајући хормон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LH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стимулише секрецију тестостерона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у Лајдиговим ћелијама;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Фоликуло-стимулирајући хормон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FSH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стимулише Сертолијеве ћелије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–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сазревање сперматида у сперматозоиде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Естрогени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настају од тестостерона у Сертолијевим ћелијама, су неопходни за сазревање сперматозоида;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Хормон раста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конторлише метаболичке процесе у тестису.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CS" sz="20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Сперматогенеза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sr-Cyrl-CS" sz="20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Када напусте тестис сперматозоиди су непокретни, али током проласка кроз епидидимис сперматозоиди сазревају и стичу покретљивост.</a:t>
            </a:r>
          </a:p>
          <a:p>
            <a:pPr>
              <a:buFont typeface="Arial" pitchFamily="34" charset="0"/>
              <a:buChar char="•"/>
            </a:pPr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Када сперматозоиди током ејакулације доспеју у женски репродуктивни систем, крећу се ка материци и истмусу јајовода, где успоравају и улазе у процес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капацитације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>
              <a:buFont typeface="Arial" pitchFamily="34" charset="0"/>
              <a:buChar char="•"/>
            </a:pPr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Овај процес даљег сазревања подразумева две компоненте:</a:t>
            </a:r>
          </a:p>
          <a:p>
            <a:pPr lvl="1" indent="-207963">
              <a:buFont typeface="Arial" pitchFamily="34" charset="0"/>
              <a:buChar char="–"/>
            </a:pP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повећање покретљивости сперматозоида, и</a:t>
            </a:r>
          </a:p>
          <a:p>
            <a:pPr lvl="1" indent="-207963">
              <a:buFont typeface="Arial" pitchFamily="34" charset="0"/>
              <a:buChar char="–"/>
            </a:pP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олакшавање припреме сперматозоида за акрозомалну реакцију;</a:t>
            </a:r>
          </a:p>
          <a:p>
            <a:pPr lvl="1" indent="-207963">
              <a:buFont typeface="Arial" pitchFamily="34" charset="0"/>
              <a:buChar char="–"/>
            </a:pPr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pPr marL="361950" lvl="1" indent="-361950">
              <a:buFont typeface="Arial" pitchFamily="34" charset="0"/>
              <a:buChar char="•"/>
            </a:pP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Капацитирани сперматозоиди се крећу из истмуса ка ампулама јајовода, где се одвија фертилизација;</a:t>
            </a:r>
          </a:p>
          <a:p>
            <a:pPr marL="361950" lvl="1" indent="-361950">
              <a:buFont typeface="Arial" pitchFamily="34" charset="0"/>
              <a:buChar char="•"/>
            </a:pPr>
            <a:endParaRPr lang="en-US" sz="1000" dirty="0" smtClean="0">
              <a:latin typeface="Calibri" pitchFamily="34" charset="0"/>
              <a:cs typeface="Calibri" pitchFamily="34" charset="0"/>
            </a:endParaRPr>
          </a:p>
          <a:p>
            <a:pPr marL="361950" lvl="1" indent="-361950">
              <a:buFont typeface="Arial" pitchFamily="34" charset="0"/>
              <a:buChar char="•"/>
            </a:pP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Сперма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 је течност која се ослобађа ејакулацијом у време оргазма и садржи сперматозоиде и секрете семиналних везикула, простате, Куперових и уретралних жлезда;</a:t>
            </a:r>
          </a:p>
          <a:p>
            <a:pPr marL="361950" lvl="1" indent="-361950">
              <a:buFont typeface="Arial" pitchFamily="34" charset="0"/>
              <a:buChar char="•"/>
            </a:pP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CS" sz="20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Мушки полни акт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Фазе мушког полног акта:</a:t>
            </a:r>
          </a:p>
          <a:p>
            <a:pPr marL="714375" indent="-171450">
              <a:buFont typeface="Calibri" pitchFamily="34" charset="0"/>
              <a:buChar char="‐"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Ерекција</a:t>
            </a:r>
          </a:p>
          <a:p>
            <a:pPr marL="714375" indent="-171450">
              <a:buFont typeface="Calibri" pitchFamily="34" charset="0"/>
              <a:buChar char="‐"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Лубрикација</a:t>
            </a:r>
          </a:p>
          <a:p>
            <a:pPr marL="714375" indent="-171450">
              <a:buFont typeface="Calibri" pitchFamily="34" charset="0"/>
              <a:buChar char="‐"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Емисија</a:t>
            </a:r>
          </a:p>
          <a:p>
            <a:pPr marL="714375" indent="-171450">
              <a:buFont typeface="Calibri" pitchFamily="34" charset="0"/>
              <a:buChar char="‐"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Ејакулација</a:t>
            </a:r>
            <a:endParaRPr lang="ru-RU" sz="2000" b="1" dirty="0" smtClean="0">
              <a:latin typeface="Calibri" pitchFamily="34" charset="0"/>
              <a:cs typeface="Calibri" pitchFamily="34" charset="0"/>
            </a:endParaRPr>
          </a:p>
          <a:p>
            <a:pPr marL="361950" lvl="1" indent="-361950">
              <a:buFont typeface="Arial" pitchFamily="34" charset="0"/>
              <a:buChar char="•"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Ерекција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настаје услед дилатације артериола пениса и пуњења еректилног ткива пениса крвљу, чиме се компримују вене и спречава отицање крви;</a:t>
            </a:r>
          </a:p>
          <a:p>
            <a:pPr marL="361950" lvl="1" indent="-361950">
              <a:buFont typeface="Arial" pitchFamily="34" charset="0"/>
              <a:buChar char="•"/>
            </a:pPr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pPr marL="361950" lvl="1" indent="-361950"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Интегративни центри и лумбалном делу кичмене мождине се активирају аферентним импулсима из гениталија и десцендентног система који посредује у процесу ерекције као одговор на еротске психолошке стимулусе;</a:t>
            </a:r>
          </a:p>
          <a:p>
            <a:pPr marL="361950" lvl="1" indent="-361950">
              <a:buFont typeface="Arial" pitchFamily="34" charset="0"/>
              <a:buChar char="•"/>
            </a:pPr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pPr marL="361950" lvl="1" indent="-361950"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Еферентна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парасимпатичка влакна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се налазе у саставу пелвичких спланхичких нерава (</a:t>
            </a:r>
            <a:r>
              <a:rPr lang="en-US" sz="2000" i="1" dirty="0" err="1" smtClean="0">
                <a:latin typeface="Calibri" pitchFamily="34" charset="0"/>
                <a:cs typeface="Calibri" pitchFamily="34" charset="0"/>
              </a:rPr>
              <a:t>nervi</a:t>
            </a:r>
            <a:r>
              <a:rPr lang="en-US" sz="2000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i="1" dirty="0" err="1" smtClean="0">
                <a:latin typeface="Calibri" pitchFamily="34" charset="0"/>
                <a:cs typeface="Calibri" pitchFamily="34" charset="0"/>
              </a:rPr>
              <a:t>erigentes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),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која ослобађају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ацетилхолин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вазоактивни интестинални полипептид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VIP)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pPr marL="361950" lvl="1" indent="-361950">
              <a:buFont typeface="Arial" pitchFamily="34" charset="0"/>
              <a:buChar char="•"/>
            </a:pPr>
            <a:endParaRPr lang="en-US" sz="500" dirty="0" smtClean="0">
              <a:latin typeface="Calibri" pitchFamily="34" charset="0"/>
              <a:cs typeface="Calibri" pitchFamily="34" charset="0"/>
            </a:endParaRPr>
          </a:p>
          <a:p>
            <a:pPr marL="361950" lvl="1" indent="-361950"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У саставу ових нерава су и влакна која садрже азот-моноксид синтазу (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NOS)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и ослобађају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NO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који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активира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гуанилил циклазу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и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повећава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концентрацију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b="1" dirty="0" err="1" smtClean="0">
                <a:latin typeface="Calibri" pitchFamily="34" charset="0"/>
                <a:cs typeface="Calibri" pitchFamily="34" charset="0"/>
              </a:rPr>
              <a:t>cGMP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који је снажан вазодилататор.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Мушки полни акт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Парасимпатички стимулуси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поред ерекције изазивају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повећање секреције мукуса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из уретралних и булбоуретралних жлезда;</a:t>
            </a:r>
          </a:p>
          <a:p>
            <a:pPr>
              <a:buFont typeface="Arial" pitchFamily="34" charset="0"/>
              <a:buChar char="•"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Мукус прелази у уретру и потпомаже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лубрикацију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током коитуса;</a:t>
            </a:r>
          </a:p>
          <a:p>
            <a:pPr>
              <a:buFont typeface="Arial" pitchFamily="34" charset="0"/>
              <a:buChar char="•"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Ејакулација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 представља двофазни спинални рефлекс који се састоји из процеса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емисије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, кретање сперме у проксимални део уретре, и праве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ејакулације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, која подразумева избацивање сперме у спољашњу средину;</a:t>
            </a:r>
          </a:p>
          <a:p>
            <a:pPr>
              <a:buFont typeface="Arial" pitchFamily="34" charset="0"/>
              <a:buChar char="•"/>
            </a:pPr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Аферентне путеве углавном чине влакна из тактилних рецептора која доспевају у кичмену мождину преко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унутрашњих пудендалних нерава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>
              <a:buFont typeface="Arial" pitchFamily="34" charset="0"/>
              <a:buChar char="•"/>
            </a:pPr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Емисија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ејакулација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 су под контролом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симпатикуса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>
              <a:buFont typeface="Arial" pitchFamily="34" charset="0"/>
              <a:buChar char="•"/>
            </a:pPr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Емисија настаје услед контракције глатких мишића семевода и семених кесица, док ејакулација настаје услед контракције булбокавернозног мишића, који је скелетни мишић;</a:t>
            </a:r>
          </a:p>
          <a:p>
            <a:pPr>
              <a:buFont typeface="Arial" pitchFamily="34" charset="0"/>
              <a:buChar char="•"/>
            </a:pPr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Емисија и ејакулација чине мушки оргазам, након кога следи процес резолуције.</a:t>
            </a:r>
          </a:p>
          <a:p>
            <a:pPr>
              <a:buFont typeface="Arial" pitchFamily="34" charset="0"/>
              <a:buChar char="•"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Тестостерон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Тестостерон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 је примарни хормон тестиса, кога синтетишу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Лајдигове ћелије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тестиса;</a:t>
            </a:r>
          </a:p>
          <a:p>
            <a:pPr>
              <a:buFont typeface="Arial" pitchFamily="34" charset="0"/>
              <a:buChar char="•"/>
            </a:pPr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Calibri" pitchFamily="34" charset="0"/>
                <a:cs typeface="Calibri" pitchFamily="34" charset="0"/>
              </a:rPr>
              <a:t>Секреција тестостерона је под контролом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LH,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који изазива повећање концентрације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cAMP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у Лајдиговим ћелијама, а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cAMP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повећава продукцију холестерола и стимулише конверзију холестерола у прегненолон.</a:t>
            </a:r>
          </a:p>
          <a:p>
            <a:pPr>
              <a:buFont typeface="Arial" pitchFamily="34" charset="0"/>
              <a:buChar char="•"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Picture 9" descr="Gan024_Deo_23-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613" y="2996952"/>
            <a:ext cx="5184775" cy="352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Тестостерон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4104456" cy="5904656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ru-RU" sz="20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endParaRPr lang="ru-RU" sz="20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Calibri" pitchFamily="34" charset="0"/>
                <a:cs typeface="Calibri" pitchFamily="34" charset="0"/>
              </a:rPr>
              <a:t>Тестостерон и други андрогени, поред дејстава током развоја, испољавају и инхибиторни повратни ефекат на секрецију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LH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из аденохипофизе, изазивају развој и одржавање мушких секундарних сексуалних карактеристика, имају значајан протеинско-анаболички ефекат и ефекат стимулације раста и заједно са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FSH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одржавају процес сперматогенезе.</a:t>
            </a:r>
          </a:p>
          <a:p>
            <a:pPr>
              <a:buFont typeface="Arial" pitchFamily="34" charset="0"/>
              <a:buChar char="•"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268760"/>
            <a:ext cx="400685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Тестостерон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Тестостерон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 се везује за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интрацелуларне рецепторе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(као и други стероиди), а затим се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комплекс хормон-рецептор везује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 за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ДНК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, стимулишући транскрипцију различитих гена;</a:t>
            </a:r>
          </a:p>
          <a:p>
            <a:pPr>
              <a:buFont typeface="Arial" pitchFamily="34" charset="0"/>
              <a:buChar char="•"/>
            </a:pPr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Calibri" pitchFamily="34" charset="0"/>
                <a:cs typeface="Calibri" pitchFamily="34" charset="0"/>
              </a:rPr>
              <a:t>Тестостерон се у неким ткивима конвертује под дејстом ензима 5α-редуктазе у дихидротестостерон.</a:t>
            </a:r>
          </a:p>
          <a:p>
            <a:pPr>
              <a:buFont typeface="Arial" pitchFamily="34" charset="0"/>
              <a:buChar char="•"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6" descr="Gan024_Deo_23-0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3490913"/>
            <a:ext cx="7127875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Тестостерон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FSH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је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тропни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хормон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 за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Сертолијеве ћелије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a FSH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и андрогени одржавају гаметогенетску функцију тестиса;</a:t>
            </a:r>
          </a:p>
          <a:p>
            <a:pPr>
              <a:buFont typeface="Arial" pitchFamily="34" charset="0"/>
              <a:buChar char="•"/>
            </a:pPr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FSH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стимулише секрецију андроген-везујућег протеина и инхибина, а инхибин механизмом повратне спреге инхибише секрецију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FSH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>
              <a:buFont typeface="Arial" pitchFamily="34" charset="0"/>
              <a:buChar char="•"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LH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 је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тропни хормон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за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Лајдигове ћелије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и стимулише секрецију тестостерона, који механизмом повратне спреге инхибише секрецију LH.</a:t>
            </a:r>
          </a:p>
          <a:p>
            <a:pPr>
              <a:buFont typeface="Arial" pitchFamily="34" charset="0"/>
              <a:buChar char="•"/>
            </a:pP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7" descr="Gan024_Deo_23-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601" y="3212976"/>
            <a:ext cx="3671887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29000"/>
            <a:ext cx="5107861" cy="3177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Механизам деловања хормона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5904656"/>
          </a:xfrm>
        </p:spPr>
        <p:txBody>
          <a:bodyPr/>
          <a:lstStyle/>
          <a:p>
            <a:pPr>
              <a:buNone/>
            </a:pPr>
            <a:endParaRPr lang="sr-Cyrl-RS" sz="2000" b="1" u="sng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Промене настале након везивања хормона за рецептор</a:t>
            </a:r>
          </a:p>
          <a:p>
            <a:pPr>
              <a:buNone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Активација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гена након везивања хромона за унутарћелијске рецепторе</a:t>
            </a:r>
            <a:endParaRPr lang="en-US" sz="18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4425" y="1988840"/>
            <a:ext cx="691515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/>
          <a:lstStyle/>
          <a:p>
            <a:r>
              <a:rPr lang="sr-Cyrl-RS" dirty="0" smtClean="0">
                <a:latin typeface="Calibri" pitchFamily="34" charset="0"/>
                <a:cs typeface="Calibri" pitchFamily="34" charset="0"/>
              </a:rPr>
              <a:t>Хипоталамус и хипофиза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Хипоталамус и хипофиза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836712"/>
            <a:ext cx="8928992" cy="5904656"/>
          </a:xfrm>
        </p:spPr>
        <p:txBody>
          <a:bodyPr/>
          <a:lstStyle/>
          <a:p>
            <a:r>
              <a:rPr lang="sr-Cyrl-RS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Хипоталамус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је део предњег краја 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диенцефалона;</a:t>
            </a:r>
          </a:p>
          <a:p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Подељен 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је на различита једра и једарне 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области;</a:t>
            </a:r>
          </a:p>
          <a:p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Хормонски 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и нервни сигнали хипоталамуса контролишу скоро целокупну секрецију </a:t>
            </a:r>
            <a:r>
              <a:rPr lang="sr-Cyrl-RS" sz="1800" b="1" u="sng" dirty="0" smtClean="0">
                <a:latin typeface="Calibri" pitchFamily="34" charset="0"/>
                <a:cs typeface="Calibri" pitchFamily="34" charset="0"/>
              </a:rPr>
              <a:t>хипофизе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Постоје 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нервне везе између </a:t>
            </a:r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хипоталамуса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задњег режња хипофизе 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(неурохипофизе) и </a:t>
            </a:r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васкуларне везе 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(хормонска регулација) између хипоталамуса и </a:t>
            </a:r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предњег режња </a:t>
            </a:r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хипофизе 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(аденохипофизе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) 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– </a:t>
            </a:r>
            <a:r>
              <a:rPr lang="sr-Cyrl-RS" sz="18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хипоталамо-хипофизни </a:t>
            </a:r>
            <a:r>
              <a:rPr lang="sr-Cyrl-RS" sz="18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портни </a:t>
            </a:r>
            <a:r>
              <a:rPr lang="sr-Cyrl-RS" sz="18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систем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RS" sz="18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2" descr="D:\Suzana\Ganong knjiga\Ganong slike\XVII POGLAVLjE\PNG\Gan024_Deo_17-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717032"/>
            <a:ext cx="4943400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D:\Suzana\Ganong knjiga\Ganong slike\XVII POGLAVLjE\PNG\Gan024_Deo_17-0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3501008"/>
            <a:ext cx="2687216" cy="3180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Хипоталамус и хипофиза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5904656"/>
          </a:xfrm>
        </p:spPr>
        <p:txBody>
          <a:bodyPr/>
          <a:lstStyle/>
          <a:p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Хипофизни портни крвни судови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остварују директну васкуларну везу између хипоталамуса и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аденохипофизе;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Задњи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режањ хипофизе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се углавном састоји од наставака аксона неурона супраоптичких и паравентрикуларних једара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хипоталамуса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У хипоталамусу се секретују </a:t>
            </a:r>
            <a:r>
              <a:rPr lang="sr-Cyrl-RS" sz="1800" b="1" u="sng" dirty="0" smtClean="0">
                <a:latin typeface="Calibri" pitchFamily="34" charset="0"/>
                <a:cs typeface="Calibri" pitchFamily="34" charset="0"/>
              </a:rPr>
              <a:t>ослобађајући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(енгл. </a:t>
            </a:r>
            <a:r>
              <a:rPr lang="en-US" sz="1800" b="1" i="1" u="sng" dirty="0" smtClean="0">
                <a:latin typeface="Calibri" pitchFamily="34" charset="0"/>
                <a:cs typeface="Calibri" pitchFamily="34" charset="0"/>
              </a:rPr>
              <a:t>releasing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)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1800" b="1" u="sng" dirty="0" smtClean="0">
                <a:latin typeface="Calibri" pitchFamily="34" charset="0"/>
                <a:cs typeface="Calibri" pitchFamily="34" charset="0"/>
              </a:rPr>
              <a:t>хормони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који </a:t>
            </a:r>
            <a:r>
              <a:rPr lang="sr-Cyrl-RS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регулишу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секрецију хормона аденохипофизе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У хипоталамусу се </a:t>
            </a:r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секретују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хормони </a:t>
            </a:r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вазопресин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окситоцин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који се </a:t>
            </a:r>
            <a:r>
              <a:rPr lang="sr-Cyrl-RS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ослобађају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у </a:t>
            </a:r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неурохипофизи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endParaRPr lang="sr-Cyrl-RS" sz="18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233" y="3573016"/>
            <a:ext cx="7921534" cy="24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Хипоталамус и хипофиза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5904656"/>
          </a:xfrm>
        </p:spPr>
        <p:txBody>
          <a:bodyPr/>
          <a:lstStyle/>
          <a:p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Хипоталамусна контрола секреције предњег режња хипофизе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marL="742950" lvl="2" indent="-342900"/>
            <a:r>
              <a:rPr lang="sr-Cyrl-RS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кортикотропин ослобађајући хормон 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CRH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)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;</a:t>
            </a: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marL="742950" lvl="2" indent="-342900"/>
            <a:r>
              <a:rPr lang="sr-Cyrl-RS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тиреотропин ослобађајући хормон 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TRH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)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;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</a:t>
            </a: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marL="742950" lvl="2" indent="-342900"/>
            <a:r>
              <a:rPr lang="sr-Cyrl-RS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ослобађајући хормон за хормон раста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GRH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)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;</a:t>
            </a: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marL="742950" lvl="2" indent="-342900"/>
            <a:r>
              <a:rPr lang="sr-Cyrl-RS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инхибишући хормон за хормон раста 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GIH, </a:t>
            </a:r>
            <a:r>
              <a:rPr lang="sr-Cyrl-RS" sz="1800" b="1" u="sng" dirty="0" smtClean="0">
                <a:latin typeface="Calibri" pitchFamily="34" charset="0"/>
                <a:cs typeface="Calibri" pitchFamily="34" charset="0"/>
              </a:rPr>
              <a:t>соматостатин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);</a:t>
            </a:r>
            <a:endParaRPr lang="sr-Cyrl-RS" sz="1800" dirty="0" smtClean="0">
              <a:latin typeface="Calibri" pitchFamily="34" charset="0"/>
              <a:cs typeface="Calibri" pitchFamily="34" charset="0"/>
            </a:endParaRPr>
          </a:p>
          <a:p>
            <a:pPr marL="742950" lvl="2" indent="-342900"/>
            <a:r>
              <a:rPr lang="sr-Cyrl-RS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ослобађајући хормон за лутеинизирајући </a:t>
            </a:r>
            <a:r>
              <a:rPr lang="sr-Cyrl-RS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хормон</a:t>
            </a:r>
            <a:r>
              <a:rPr lang="en-US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sr-Cyrl-RS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и фоликулостимулирајући хормон 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-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1800" b="1" u="sng" dirty="0" smtClean="0">
                <a:latin typeface="Calibri" pitchFamily="34" charset="0"/>
                <a:cs typeface="Calibri" pitchFamily="34" charset="0"/>
              </a:rPr>
              <a:t>гонадотропни </a:t>
            </a:r>
            <a:r>
              <a:rPr lang="sr-Cyrl-RS" sz="1800" b="1" u="sng" dirty="0" smtClean="0">
                <a:latin typeface="Calibri" pitchFamily="34" charset="0"/>
                <a:cs typeface="Calibri" pitchFamily="34" charset="0"/>
              </a:rPr>
              <a:t>ослобађајући хормон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GnRH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)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;</a:t>
            </a: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marL="742950" lvl="2" indent="-342900"/>
            <a:r>
              <a:rPr lang="sr-Cyrl-RS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пролактин инхибирајући хормон 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PIH).</a:t>
            </a:r>
            <a:endParaRPr lang="sr-Cyrl-RS" sz="18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2" descr="D:\Suzana\Ganong knjiga\Ganong slike\XVII POGLAVLjE\PNG\Gan024_Deo_17-1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9922" y="3647591"/>
            <a:ext cx="7784157" cy="2740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90500"/>
            <a:ext cx="7935913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Хипоталамус и хипофиза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5904656"/>
          </a:xfrm>
        </p:spPr>
        <p:txBody>
          <a:bodyPr/>
          <a:lstStyle/>
          <a:p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Хипофиза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је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центар за контролу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многих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ендокриних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жлезда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r>
              <a:rPr lang="ru-RU" sz="1800" dirty="0" smtClean="0">
                <a:latin typeface="Calibri" pitchFamily="34" charset="0"/>
                <a:cs typeface="Calibri" pitchFamily="34" charset="0"/>
              </a:rPr>
              <a:t>Изграђена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је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од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два одвојена ендокрина дела, који садрже хормонски активне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супстанце (са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рудиментираним средњим режњем између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њих);</a:t>
            </a:r>
          </a:p>
          <a:p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Предњи режањ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аденохипофиза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) садржи неколико различитих типова ћелија и секретује 6 главних хормона: </a:t>
            </a:r>
            <a:r>
              <a:rPr lang="ru-RU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хормон раста-соматотропни хормон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GH), </a:t>
            </a:r>
            <a:r>
              <a:rPr lang="ru-RU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адренокортикотропни хормон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ACTH), </a:t>
            </a:r>
            <a:r>
              <a:rPr lang="ru-RU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тиреостимулишући хормон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TSH), </a:t>
            </a:r>
            <a:r>
              <a:rPr lang="ru-RU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лутеинизирајући хормон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LH), </a:t>
            </a:r>
            <a:r>
              <a:rPr lang="ru-RU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фоликулостимулирајући хормон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FSH), </a:t>
            </a:r>
            <a:r>
              <a:rPr lang="ru-RU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пролактин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PRL).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Задњи </a:t>
            </a:r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режањ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неурохипофиза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)  хипофизе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је изграђен од завршетака аксона супраоптичких и паравентрикуларних једара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хипоталамуса;</a:t>
            </a:r>
          </a:p>
          <a:p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Средњи режањ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је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код људи и неких других врста сисара слабо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развијен.</a:t>
            </a:r>
            <a:endParaRPr lang="sr-Cyrl-RS" sz="18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" name="Picture 5" descr="D:\Suzana\Ganong knjiga\Ganong slike\XVII POGLAVLjE\PNG\Gan024_Deo_17-0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8733" y="4149080"/>
            <a:ext cx="5126534" cy="2564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348880"/>
            <a:ext cx="8229600" cy="2160240"/>
          </a:xfrm>
        </p:spPr>
        <p:txBody>
          <a:bodyPr/>
          <a:lstStyle/>
          <a:p>
            <a:r>
              <a:rPr lang="sr-Cyrl-RS" sz="6600" dirty="0" smtClean="0">
                <a:latin typeface="Calibri" pitchFamily="34" charset="0"/>
                <a:cs typeface="Calibri" pitchFamily="34" charset="0"/>
              </a:rPr>
              <a:t>Увод у ендокринологију</a:t>
            </a:r>
            <a:endParaRPr lang="en-US" sz="66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Хормон раста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5904656"/>
          </a:xfrm>
        </p:spPr>
        <p:txBody>
          <a:bodyPr/>
          <a:lstStyle/>
          <a:p>
            <a:endParaRPr lang="ru-RU" sz="18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Хормони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аденохипофизе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угалвном,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испољавају своје главне ефекте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на циљна ткива ендокриних жлезда: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тиреоидне, коре надбубрега, оваријума, тестиса, млечних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жлезди;</a:t>
            </a:r>
          </a:p>
          <a:p>
            <a:r>
              <a:rPr lang="ru-RU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Хормон раста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соматотропни хормон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или </a:t>
            </a:r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соматотропин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), за разлику од њих, испољава своје дејство директно и то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на скоро све ћелије у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организму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r>
              <a:rPr lang="ru-RU" sz="1800" dirty="0" smtClean="0">
                <a:latin typeface="Calibri" pitchFamily="34" charset="0"/>
                <a:cs typeface="Calibri" pitchFamily="34" charset="0"/>
              </a:rPr>
              <a:t>Хормон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раста изазива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раст скоро свих ткива у телу која су способна да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расту, повећава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број и величину ћелија, повећава митозу и диференцијацију ћелија и има различита метаболичка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дејства;</a:t>
            </a:r>
          </a:p>
          <a:p>
            <a:r>
              <a:rPr lang="ru-RU" sz="1800" dirty="0" smtClean="0">
                <a:latin typeface="Calibri" pitchFamily="34" charset="0"/>
                <a:cs typeface="Calibri" pitchFamily="34" charset="0"/>
              </a:rPr>
              <a:t>Рецептор за хормон раста је велики трансмембрански протеин који припада породици цитокинских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рецептора;</a:t>
            </a:r>
          </a:p>
          <a:p>
            <a:r>
              <a:rPr lang="ru-RU" sz="1800" dirty="0" smtClean="0">
                <a:latin typeface="Calibri" pitchFamily="34" charset="0"/>
                <a:cs typeface="Calibri" pitchFamily="34" charset="0"/>
              </a:rPr>
              <a:t>Хормон раста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повећава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количину протеина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у телу,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троши резерве масти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, а чува угљене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хидрате;</a:t>
            </a:r>
          </a:p>
          <a:p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Повећање количине протеина у телу настаје услед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marL="714375" indent="-352425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повећања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транспорта аминокиселина кроз ћелијску мембрану,</a:t>
            </a:r>
          </a:p>
          <a:p>
            <a:pPr marL="714375" indent="-352425"/>
            <a:r>
              <a:rPr lang="ru-RU" sz="1800" dirty="0" smtClean="0">
                <a:latin typeface="Calibri" pitchFamily="34" charset="0"/>
                <a:cs typeface="Calibri" pitchFamily="34" charset="0"/>
              </a:rPr>
              <a:t>с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тимулације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транскрипције ДНК,  </a:t>
            </a:r>
          </a:p>
          <a:p>
            <a:pPr marL="714375" indent="-352425"/>
            <a:r>
              <a:rPr lang="ru-RU" sz="1800" dirty="0" smtClean="0">
                <a:latin typeface="Calibri" pitchFamily="34" charset="0"/>
                <a:cs typeface="Calibri" pitchFamily="34" charset="0"/>
              </a:rPr>
              <a:t>стимулације транслације рибонуклеинских киселина,</a:t>
            </a:r>
          </a:p>
          <a:p>
            <a:pPr marL="714375" indent="-352425"/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смањења катаболизма протеина и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аминокиселина.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Хормон раста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5904656"/>
          </a:xfrm>
        </p:spPr>
        <p:txBody>
          <a:bodyPr/>
          <a:lstStyle/>
          <a:p>
            <a:r>
              <a:rPr lang="ru-RU" sz="1800" dirty="0" smtClean="0">
                <a:latin typeface="Calibri" pitchFamily="34" charset="0"/>
                <a:cs typeface="Calibri" pitchFamily="34" charset="0"/>
              </a:rPr>
              <a:t>Хормон раста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повећава количину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слободних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масних киселина у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плазми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r>
              <a:rPr lang="ru-RU" sz="1800" dirty="0" smtClean="0">
                <a:latin typeface="Calibri" pitchFamily="34" charset="0"/>
                <a:cs typeface="Calibri" pitchFamily="34" charset="0"/>
              </a:rPr>
              <a:t>У скоро свим ткивима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хормон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раста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подстиче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конверзију масних киселина у ацетилСо-А који се затим користи за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енергију;</a:t>
            </a:r>
          </a:p>
          <a:p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Хормон раста смањује коришћење угљених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хидрата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r>
              <a:rPr lang="ru-RU" sz="1800" dirty="0" smtClean="0">
                <a:latin typeface="Calibri" pitchFamily="34" charset="0"/>
                <a:cs typeface="Calibri" pitchFamily="34" charset="0"/>
              </a:rPr>
              <a:t>Хормон раста изазива:</a:t>
            </a:r>
          </a:p>
          <a:p>
            <a:pPr marL="714375" lvl="1" indent="-352425">
              <a:buFontTx/>
              <a:buChar char="•"/>
            </a:pPr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смањеног преузимања глукозе у ткива, као што су скелетни мишићи и масно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ткиво;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lvl="1" indent="-352425">
              <a:buFontTx/>
              <a:buChar char="•"/>
            </a:pPr>
            <a:r>
              <a:rPr lang="ru-RU" sz="1800" dirty="0" smtClean="0">
                <a:latin typeface="Calibri" pitchFamily="34" charset="0"/>
                <a:cs typeface="Calibri" pitchFamily="34" charset="0"/>
              </a:rPr>
              <a:t>повећаног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стварања и ослобађања глукозе из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јетре;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lvl="1" indent="-352425">
              <a:buFontTx/>
              <a:buChar char="•"/>
            </a:pPr>
            <a:r>
              <a:rPr lang="ru-RU" sz="1800" dirty="0" smtClean="0">
                <a:latin typeface="Calibri" pitchFamily="34" charset="0"/>
                <a:cs typeface="Calibri" pitchFamily="34" charset="0"/>
              </a:rPr>
              <a:t>повећане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секреције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инсулина.</a:t>
            </a:r>
          </a:p>
          <a:p>
            <a:pPr marL="361950" lvl="1" indent="-361950">
              <a:buFontTx/>
              <a:buChar char="•"/>
            </a:pPr>
            <a:r>
              <a:rPr lang="ru-RU" sz="1800" dirty="0" smtClean="0">
                <a:latin typeface="Calibri" pitchFamily="34" charset="0"/>
                <a:cs typeface="Calibri" pitchFamily="34" charset="0"/>
              </a:rPr>
              <a:t>За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физиолошки раст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и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развој организма </a:t>
            </a:r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неопходно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је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присуство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инсулина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хормона </a:t>
            </a:r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раста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marL="361950" lvl="1" indent="-361950">
              <a:buFontTx/>
              <a:buChar char="•"/>
            </a:pPr>
            <a:r>
              <a:rPr lang="ru-RU" sz="1800" dirty="0" smtClean="0">
                <a:latin typeface="Calibri" pitchFamily="34" charset="0"/>
                <a:cs typeface="Calibri" pitchFamily="34" charset="0"/>
              </a:rPr>
              <a:t>Ефекти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хормона раста на раст, хрскавицу и метаболизам протеина зависе од интеракције хормона раста и </a:t>
            </a:r>
            <a:r>
              <a:rPr lang="ru-RU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соматомедина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, полипептидних фактора раста који се секретују у јетри и другим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ткивима;</a:t>
            </a:r>
          </a:p>
          <a:p>
            <a:pPr marL="361950" lvl="1" indent="-361950">
              <a:buFontTx/>
              <a:buChar char="•"/>
            </a:pPr>
            <a:r>
              <a:rPr lang="ru-RU" sz="1800" dirty="0" smtClean="0">
                <a:latin typeface="Calibri" pitchFamily="34" charset="0"/>
                <a:cs typeface="Calibri" pitchFamily="34" charset="0"/>
              </a:rPr>
              <a:t>Најзначајнији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соматомедин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је </a:t>
            </a:r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фактор раста сличан инсулину I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(IGF-I или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соматомедин С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) као и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IGF-II;</a:t>
            </a:r>
          </a:p>
          <a:p>
            <a:pPr marL="361950" lvl="1" indent="-361950">
              <a:buFontTx/>
              <a:buChar char="•"/>
            </a:pPr>
            <a:r>
              <a:rPr lang="ru-RU" sz="1800" dirty="0" smtClean="0">
                <a:latin typeface="Calibri" pitchFamily="34" charset="0"/>
                <a:cs typeface="Calibri" pitchFamily="34" charset="0"/>
              </a:rPr>
              <a:t>Постоје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дневне варијације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у секрецији хормона раста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-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током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спавања секретују се пулсатилно велике количине хормона раста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Хормони неурохипофизе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5904656"/>
          </a:xfrm>
        </p:spPr>
        <p:txBody>
          <a:bodyPr/>
          <a:lstStyle/>
          <a:p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Неурохипофиза</a:t>
            </a:r>
            <a:r>
              <a:rPr lang="ru-RU" sz="1800" u="sng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секретује </a:t>
            </a:r>
            <a:r>
              <a:rPr lang="ru-RU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два хормона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: </a:t>
            </a:r>
          </a:p>
          <a:p>
            <a:pPr marL="714375" indent="-352425"/>
            <a:r>
              <a:rPr lang="ru-RU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вазопресин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или </a:t>
            </a:r>
            <a:r>
              <a:rPr lang="ru-RU" sz="18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антидиуретски хормон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(ADH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);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r>
              <a:rPr lang="ru-RU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окситоцин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marL="361950" indent="-361950"/>
            <a:r>
              <a:rPr lang="ru-RU" sz="1800" dirty="0" smtClean="0">
                <a:latin typeface="Calibri" pitchFamily="34" charset="0"/>
                <a:cs typeface="Calibri" pitchFamily="34" charset="0"/>
              </a:rPr>
              <a:t>Хормони задњег режња су нонапептиди (9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аминкокиселина)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са дисулфидним прстеном на једном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крају;</a:t>
            </a:r>
          </a:p>
          <a:p>
            <a:pPr marL="361950" indent="-361950"/>
            <a:r>
              <a:rPr lang="ru-RU" sz="1800" dirty="0" smtClean="0">
                <a:latin typeface="Calibri" pitchFamily="34" charset="0"/>
                <a:cs typeface="Calibri" pitchFamily="34" charset="0"/>
              </a:rPr>
              <a:t>Хормони задњег режња хипофизе се синтетишу у супраоптичким (вазопресин) и паравентрикуларним једрима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(окситоцин) хипоталамуса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(као делови већих прекурсорских молекула) и транспортују се дуж аксона ових неурона до њихових завршетака у неурохипофизи, из којих се секретују у одговору на електричну активност у нервним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завршецима;</a:t>
            </a:r>
          </a:p>
          <a:p>
            <a:pPr marL="361950" indent="-361950"/>
            <a:r>
              <a:rPr lang="ru-RU" sz="1800" dirty="0" smtClean="0">
                <a:latin typeface="Calibri" pitchFamily="34" charset="0"/>
                <a:cs typeface="Calibri" pitchFamily="34" charset="0"/>
              </a:rPr>
              <a:t>Цепање прекурсорних молекула догађа се током њиховог транспорта дуж аксона, а грануле за депоновање у нервним завршецима садрже слободан вазопресин или окситоцин и одговарајући неурофизин који представља део прекурсорског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молекула;</a:t>
            </a:r>
          </a:p>
          <a:p>
            <a:pPr marL="361950" indent="-361950"/>
            <a:r>
              <a:rPr lang="ru-RU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Вазопресин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је снажан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вазоконстриктор - главни физиолошки ефекат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је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ретенција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воде у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бубрезима - </a:t>
            </a:r>
            <a:r>
              <a:rPr lang="ru-RU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антидиуретски </a:t>
            </a:r>
            <a:r>
              <a:rPr lang="ru-RU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хормон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ru-RU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АDH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);</a:t>
            </a:r>
          </a:p>
          <a:p>
            <a:pPr marL="361950" indent="-361950"/>
            <a:r>
              <a:rPr lang="ru-RU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Окситоцин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узрокује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контракције глатких мишића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материце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(пре свега током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порођаја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) и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контракције миоепителних ћелија дојки током дојења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(ејекција млека у спољашњу средину).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/>
          <a:lstStyle/>
          <a:p>
            <a:r>
              <a:rPr lang="sr-Cyrl-RS" dirty="0" smtClean="0">
                <a:latin typeface="Calibri" pitchFamily="34" charset="0"/>
                <a:cs typeface="Calibri" pitchFamily="34" charset="0"/>
              </a:rPr>
              <a:t>Хормони 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штитасте жлезде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Штитаста жлезда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764704"/>
            <a:ext cx="4392488" cy="5904656"/>
          </a:xfrm>
        </p:spPr>
        <p:txBody>
          <a:bodyPr/>
          <a:lstStyle/>
          <a:p>
            <a:r>
              <a:rPr lang="ru-RU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Штитаста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ru-RU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тиреоидна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) </a:t>
            </a:r>
            <a:r>
              <a:rPr lang="ru-RU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жлезда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има облик лептира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и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окружује трахеју на предњој страни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врата;</a:t>
            </a:r>
          </a:p>
          <a:p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1800" dirty="0" smtClean="0">
                <a:latin typeface="Calibri" pitchFamily="34" charset="0"/>
                <a:cs typeface="Calibri" pitchFamily="34" charset="0"/>
              </a:rPr>
              <a:t>Штитаста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жлезда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је добро васкуларизована и има један од највећих протока крви по граму ткива у односу на остале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органе;</a:t>
            </a:r>
          </a:p>
          <a:p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Хормони штитасте жлезде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lvl="1">
              <a:buFont typeface="Arial" pitchFamily="34" charset="0"/>
              <a:buChar char="•"/>
            </a:pPr>
            <a:r>
              <a:rPr lang="ru-RU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Тироксин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(Т4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)</a:t>
            </a:r>
          </a:p>
          <a:p>
            <a:pPr lvl="1">
              <a:buFont typeface="Arial" pitchFamily="34" charset="0"/>
              <a:buChar char="•"/>
            </a:pPr>
            <a:r>
              <a:rPr lang="ru-RU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Тријодтиронин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(Т3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)</a:t>
            </a:r>
          </a:p>
          <a:p>
            <a:pPr lvl="1">
              <a:buFont typeface="Arial" pitchFamily="34" charset="0"/>
              <a:buChar char="•"/>
            </a:pPr>
            <a:r>
              <a:rPr lang="ru-RU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Калцитонин</a:t>
            </a:r>
          </a:p>
          <a:p>
            <a:pPr lvl="1">
              <a:buFont typeface="Arial" pitchFamily="34" charset="0"/>
              <a:buChar char="•"/>
            </a:pPr>
            <a:endParaRPr lang="ru-RU" sz="1000" b="1" u="sng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  <a:p>
            <a:pPr marL="361950" lvl="1" indent="-361950">
              <a:buFont typeface="Arial" pitchFamily="34" charset="0"/>
              <a:buChar char="•"/>
            </a:pP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Штитаста жлезда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се састоји од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фоликула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, који су окружени слојем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епителних ћелија и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испуњени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протеинским материјалом који се зове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колоид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и који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се углавном састоји од гликопротеина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тиреоглобулина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marL="361950" lvl="1" indent="-361950">
              <a:buFont typeface="Arial" pitchFamily="34" charset="0"/>
              <a:buChar char="•"/>
            </a:pPr>
            <a:endParaRPr lang="ru-RU" sz="18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Picture 5" descr="D:\Suzana\Ganong knjiga\Ganong slike\XIX POGLAVLjE\PNG\Gan024_Deo_19-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1412776"/>
            <a:ext cx="3200400" cy="422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Штитаста жлезда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764704"/>
            <a:ext cx="5112568" cy="5904656"/>
          </a:xfrm>
        </p:spPr>
        <p:txBody>
          <a:bodyPr/>
          <a:lstStyle/>
          <a:p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Примарни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хормон који се секретује из штитасте жлезде је </a:t>
            </a:r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тироксин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тетрајодтиронин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Т4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) (93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%);</a:t>
            </a:r>
          </a:p>
          <a:p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Тријодтиронин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се синтетише у мањој количини (7%), има краћи полуживот, али има </a:t>
            </a:r>
            <a:r>
              <a:rPr lang="ru-RU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већу биолошку активност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у односу на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Т4;</a:t>
            </a:r>
          </a:p>
          <a:p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Скоро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сва количина тироксина се у ткивима претвара у тријодтиронин, па су у функционалном смислу оба хормона веома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важна;</a:t>
            </a:r>
          </a:p>
          <a:p>
            <a:r>
              <a:rPr lang="ru-RU" sz="1800" dirty="0" smtClean="0">
                <a:latin typeface="Calibri" pitchFamily="34" charset="0"/>
                <a:cs typeface="Calibri" pitchFamily="34" charset="0"/>
              </a:rPr>
              <a:t>Т4 и Т3 настају јодинацијом аминокиселине тирозина;</a:t>
            </a:r>
          </a:p>
          <a:p>
            <a:r>
              <a:rPr lang="ru-RU" sz="1800" dirty="0" smtClean="0">
                <a:latin typeface="Calibri" pitchFamily="34" charset="0"/>
                <a:cs typeface="Calibri" pitchFamily="34" charset="0"/>
              </a:rPr>
              <a:t>Јод је есенцијални материјал за синезу хормона штитасте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жлезде;</a:t>
            </a:r>
          </a:p>
          <a:p>
            <a:r>
              <a:rPr lang="ru-RU" sz="1800" dirty="0" smtClean="0">
                <a:latin typeface="Calibri" pitchFamily="34" charset="0"/>
                <a:cs typeface="Calibri" pitchFamily="34" charset="0"/>
              </a:rPr>
              <a:t>Јодна пумпа на базолатералној мембрани тиреоцита транспортује јон јода у ћелију помоћу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2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Na</a:t>
            </a:r>
            <a:r>
              <a:rPr lang="en-US" sz="1800" baseline="30000" dirty="0" smtClean="0">
                <a:latin typeface="Calibri" pitchFamily="34" charset="0"/>
                <a:cs typeface="Calibri" pitchFamily="34" charset="0"/>
              </a:rPr>
              <a:t>+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/I</a:t>
            </a:r>
            <a:r>
              <a:rPr lang="en-US" sz="1800" baseline="30000" dirty="0" smtClean="0">
                <a:latin typeface="Calibri" pitchFamily="34" charset="0"/>
                <a:cs typeface="Calibri" pitchFamily="34" charset="0"/>
              </a:rPr>
              <a:t>–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котранспортера 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Na</a:t>
            </a:r>
            <a:r>
              <a:rPr lang="en-US" sz="1800" baseline="30000" dirty="0" smtClean="0">
                <a:latin typeface="Calibri" pitchFamily="34" charset="0"/>
                <a:cs typeface="Calibri" pitchFamily="34" charset="0"/>
              </a:rPr>
              <a:t>+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/I</a:t>
            </a:r>
            <a:r>
              <a:rPr lang="en-US" sz="1800" baseline="30000" dirty="0" smtClean="0">
                <a:latin typeface="Calibri" pitchFamily="34" charset="0"/>
                <a:cs typeface="Calibri" pitchFamily="34" charset="0"/>
              </a:rPr>
              <a:t>–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i="1" dirty="0" err="1" smtClean="0">
                <a:latin typeface="Calibri" pitchFamily="34" charset="0"/>
                <a:cs typeface="Calibri" pitchFamily="34" charset="0"/>
              </a:rPr>
              <a:t>symporter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– NIS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),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насупрот електрохемијском градијенту за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јод.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2" descr="C:\Users\Vladimir Zivkovic\Desktop\GANONG\SLIKE\XIX POGLAVLjE\PNG\Gan024_Deo_19-0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7275" y="2276872"/>
            <a:ext cx="4166725" cy="3250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Штитаста жлезда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764704"/>
            <a:ext cx="5472608" cy="5904656"/>
          </a:xfrm>
        </p:spPr>
        <p:txBody>
          <a:bodyPr/>
          <a:lstStyle/>
          <a:p>
            <a:r>
              <a:rPr lang="ru-RU" sz="1800" dirty="0" smtClean="0">
                <a:latin typeface="Calibri" pitchFamily="34" charset="0"/>
                <a:cs typeface="Calibri" pitchFamily="34" charset="0"/>
              </a:rPr>
              <a:t>Јодид се оксидише помоћу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 тиреоидне пероксидазе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(и водоник пероксида као супстрата) која се налази на самој апикалној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мембрани;</a:t>
            </a:r>
          </a:p>
          <a:p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Оксидисани јод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се везује за молекуле </a:t>
            </a:r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тирозина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који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су у саставу </a:t>
            </a:r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тиреоглобулина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(јодирање) процесом који је познат као “</a:t>
            </a:r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органификација јода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“ (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ензим)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и формирају се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тиреоидни хормони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колоид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);</a:t>
            </a:r>
          </a:p>
          <a:p>
            <a:r>
              <a:rPr lang="ru-RU" sz="1800" dirty="0" smtClean="0">
                <a:latin typeface="Calibri" pitchFamily="34" charset="0"/>
                <a:cs typeface="Calibri" pitchFamily="34" charset="0"/>
              </a:rPr>
              <a:t>Настали тиреоидни хормони (Т4, Т3 и мала количина RT3) остају део тиреоглобулинског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молекула,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све док не постану неопходни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организму;</a:t>
            </a:r>
          </a:p>
          <a:p>
            <a:r>
              <a:rPr lang="ru-RU" sz="1800" dirty="0" smtClean="0">
                <a:latin typeface="Calibri" pitchFamily="34" charset="0"/>
                <a:cs typeface="Calibri" pitchFamily="34" charset="0"/>
              </a:rPr>
              <a:t>Када постоји потреба за секрецијом хормона штитасте жлезде, колоид се интернализује од стране тиреоцита процесом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ендоцитозе/пиноцитозе;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>
              <a:tabLst>
                <a:tab pos="355600" algn="l"/>
                <a:tab pos="444500" algn="l"/>
              </a:tabLst>
            </a:pPr>
            <a:r>
              <a:rPr lang="ru-RU" sz="1800" dirty="0" smtClean="0">
                <a:latin typeface="Calibri" pitchFamily="34" charset="0"/>
                <a:cs typeface="Calibri" pitchFamily="34" charset="0"/>
              </a:rPr>
              <a:t>Лизозоми из ћелија се спајају са везикулама и протеиназе разграђују молекуле тиреоглобулина и слободни Т4 и Т3 се ослобађају у цитосол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тиреоцита а потом у циркулацију.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2" descr="D:\Suzana\Ganong knjiga\Ganong slike\XIX POGLAVLjE\PNG\Gan024_Deo_19-0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2060848"/>
            <a:ext cx="3033693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Штитаста жлезда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5904656"/>
          </a:xfrm>
        </p:spPr>
        <p:txBody>
          <a:bodyPr/>
          <a:lstStyle/>
          <a:p>
            <a:r>
              <a:rPr lang="ru-RU" sz="1800" dirty="0" smtClean="0">
                <a:latin typeface="Calibri" pitchFamily="34" charset="0"/>
                <a:cs typeface="Calibri" pitchFamily="34" charset="0"/>
              </a:rPr>
              <a:t>Укупна концентрација Т4 у плазми код одраслих особа физиолошки износи просечно 103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nmol/l,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а концентрација Т3 у плазми физиолошки је око 2,3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nmol/l; 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Слободне форме Т4 и Т3 у плазми су у равнотежи са много већом количином тиреоидних хормона везаних за протеине у плазми и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ткивима;</a:t>
            </a:r>
          </a:p>
          <a:p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Само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слободни тиреоидни хормони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су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физиолошки активни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у плазми а то доводи и до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инхибиције секреције TSH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из хипофизе као и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TRH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из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хипоталамуса;</a:t>
            </a:r>
          </a:p>
          <a:p>
            <a:r>
              <a:rPr lang="ru-RU" sz="1800" dirty="0" smtClean="0">
                <a:latin typeface="Calibri" pitchFamily="34" charset="0"/>
                <a:cs typeface="Calibri" pitchFamily="34" charset="0"/>
              </a:rPr>
              <a:t>Протеини плазме који везују тиреоидне хормоне су: </a:t>
            </a:r>
          </a:p>
          <a:p>
            <a:pPr marL="714375" indent="-352425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албумин, </a:t>
            </a:r>
          </a:p>
          <a:p>
            <a:pPr marL="714375" indent="-352425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преалбумин (транстиретин или тироксин-везујући преалбумин) и </a:t>
            </a:r>
          </a:p>
          <a:p>
            <a:pPr marL="714375" indent="-352425"/>
            <a:r>
              <a:rPr lang="ru-RU" sz="1800" dirty="0" smtClean="0">
                <a:latin typeface="Calibri" pitchFamily="34" charset="0"/>
                <a:cs typeface="Calibri" pitchFamily="34" charset="0"/>
              </a:rPr>
              <a:t>тироксин-везујући глобулин (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TBG). </a:t>
            </a:r>
          </a:p>
          <a:p>
            <a:endParaRPr lang="ru-RU" sz="18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2245" y="3887478"/>
            <a:ext cx="3859510" cy="2970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Штитаста жлезда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5904656"/>
          </a:xfrm>
        </p:spPr>
        <p:txBody>
          <a:bodyPr/>
          <a:lstStyle/>
          <a:p>
            <a:endParaRPr lang="sr-Cyrl-RS" sz="18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Физиолошка дејства тиреоидних хормона:</a:t>
            </a:r>
          </a:p>
          <a:p>
            <a:pPr marL="714375" indent="-352425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Повећавају метаболичку активност у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ћелији - повећавају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број и активност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митохондрија;</a:t>
            </a:r>
          </a:p>
          <a:p>
            <a:pPr marL="714375" indent="-352425"/>
            <a:r>
              <a:rPr lang="ru-RU" sz="1800" dirty="0" smtClean="0">
                <a:latin typeface="Calibri" pitchFamily="34" charset="0"/>
                <a:cs typeface="Calibri" pitchFamily="34" charset="0"/>
              </a:rPr>
              <a:t>Утичу на транскрипцију великог броја гена, стимулацијом експресије гена за: </a:t>
            </a:r>
          </a:p>
          <a:p>
            <a:pPr marL="1076325" indent="-361950"/>
            <a:r>
              <a:rPr lang="el-GR" sz="1800" dirty="0" smtClean="0">
                <a:latin typeface="Calibri" pitchFamily="34" charset="0"/>
                <a:cs typeface="Calibri" pitchFamily="34" charset="0"/>
              </a:rPr>
              <a:t>α-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миозински тешки ланац, </a:t>
            </a:r>
          </a:p>
          <a:p>
            <a:pPr marL="1076325" indent="-361950"/>
            <a:r>
              <a:rPr lang="en-US" sz="1800" dirty="0" smtClean="0">
                <a:latin typeface="Calibri" pitchFamily="34" charset="0"/>
                <a:cs typeface="Calibri" pitchFamily="34" charset="0"/>
              </a:rPr>
              <a:t>Ca2+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АТ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P-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азу саркоплазматског ретикулума, </a:t>
            </a:r>
          </a:p>
          <a:p>
            <a:pPr marL="1076325" indent="-361950"/>
            <a:r>
              <a:rPr lang="el-GR" sz="1800" dirty="0" smtClean="0">
                <a:latin typeface="Calibri" pitchFamily="34" charset="0"/>
                <a:cs typeface="Calibri" pitchFamily="34" charset="0"/>
              </a:rPr>
              <a:t>β-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адренергичке рецепторе, </a:t>
            </a:r>
          </a:p>
          <a:p>
            <a:pPr marL="1076325" indent="-361950"/>
            <a:r>
              <a:rPr lang="en-US" sz="1800" dirty="0" smtClean="0">
                <a:latin typeface="Calibri" pitchFamily="34" charset="0"/>
                <a:cs typeface="Calibri" pitchFamily="34" charset="0"/>
              </a:rPr>
              <a:t>G-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протеине,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1076325" indent="-361950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повећавају транспорт јона кроз ћелијску мембрану, стимулацијом експресије гена за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Na-K-ATP-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азу;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r>
              <a:rPr lang="ru-RU" sz="1800" dirty="0" smtClean="0">
                <a:latin typeface="Calibri" pitchFamily="34" charset="0"/>
                <a:cs typeface="Calibri" pitchFamily="34" charset="0"/>
              </a:rPr>
              <a:t>Стимулација метаболизма угљених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хидрата;</a:t>
            </a:r>
          </a:p>
          <a:p>
            <a:pPr marL="714375" indent="-352425"/>
            <a:r>
              <a:rPr lang="ru-RU" sz="1800" dirty="0" smtClean="0">
                <a:latin typeface="Calibri" pitchFamily="34" charset="0"/>
                <a:cs typeface="Calibri" pitchFamily="34" charset="0"/>
              </a:rPr>
              <a:t>Стимулација метаболизма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масти;</a:t>
            </a:r>
          </a:p>
          <a:p>
            <a:pPr marL="714375" indent="-352425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Промене нивоа базалног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метаболизма;</a:t>
            </a:r>
          </a:p>
          <a:p>
            <a:pPr marL="714375" indent="-352425"/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Смањење телесне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масе;</a:t>
            </a:r>
          </a:p>
          <a:p>
            <a:pPr marL="714375" indent="-352425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Повећање потребе за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витаминима;</a:t>
            </a:r>
          </a:p>
          <a:p>
            <a:pPr marL="714375" indent="-352425"/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Синергистичко дејство са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катехоламинима;</a:t>
            </a:r>
          </a:p>
          <a:p>
            <a:pPr marL="714375" indent="-352425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endParaRPr lang="ru-RU" sz="18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Штитаста жлезда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5904656"/>
          </a:xfrm>
        </p:spPr>
        <p:txBody>
          <a:bodyPr/>
          <a:lstStyle/>
          <a:p>
            <a:endParaRPr lang="sr-Cyrl-RS" sz="18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Физиолошка дејства тиреоидних хормона:</a:t>
            </a:r>
          </a:p>
          <a:p>
            <a:pPr marL="714375" indent="-352425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Повећање метаболизма, вазодилатација, повећање протока крви и минутног волумена срца;</a:t>
            </a:r>
          </a:p>
          <a:p>
            <a:pPr marL="714375" indent="-352425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Повећање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пулсног притиска и срчане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фреквенције;</a:t>
            </a:r>
          </a:p>
          <a:p>
            <a:pPr marL="714375" indent="-352425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Повећање снаге срчане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контракције;</a:t>
            </a:r>
          </a:p>
          <a:p>
            <a:pPr marL="714375" indent="-352425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Повећање респирације (фреквенције и дубине дисања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);</a:t>
            </a:r>
          </a:p>
          <a:p>
            <a:pPr marL="714375" indent="-352425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Повећање секрецију дигестивних сокова и мотилитет гастроинтестиналног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тракта;</a:t>
            </a:r>
          </a:p>
          <a:p>
            <a:pPr marL="714375" indent="-352425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Ексцитацијско дејство на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CNS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:</a:t>
            </a: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marL="1076325" indent="-361950"/>
            <a:r>
              <a:rPr lang="ru-RU" sz="1800" dirty="0" smtClean="0">
                <a:latin typeface="Calibri" pitchFamily="34" charset="0"/>
                <a:cs typeface="Calibri" pitchFamily="34" charset="0"/>
              </a:rPr>
              <a:t>тиреоидни хормони убрзавају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мишљење, изазивају иритабилност и хиперактивност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,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1076325" indent="-361950"/>
            <a:r>
              <a:rPr lang="ru-RU" sz="1800" dirty="0" smtClean="0">
                <a:latin typeface="Calibri" pitchFamily="34" charset="0"/>
                <a:cs typeface="Calibri" pitchFamily="34" charset="0"/>
              </a:rPr>
              <a:t>тиреоидни хормони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утичу на развој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мозга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,</a:t>
            </a:r>
          </a:p>
          <a:p>
            <a:pPr marL="1076325" indent="-361950"/>
            <a:r>
              <a:rPr lang="ru-RU" sz="1800" dirty="0" smtClean="0">
                <a:latin typeface="Calibri" pitchFamily="34" charset="0"/>
                <a:cs typeface="Calibri" pitchFamily="34" charset="0"/>
              </a:rPr>
              <a:t>тиреоидни хормони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такође имају ефекте на рефлексе смањујући реакционо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време.</a:t>
            </a:r>
          </a:p>
          <a:p>
            <a:pPr marL="714375" indent="-352425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Дејство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на мишиће – тремор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код хипертиреодизма и миопатија код хипотиреоидизма;</a:t>
            </a:r>
          </a:p>
          <a:p>
            <a:pPr marL="714375" indent="-352425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Дејство на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спавање;</a:t>
            </a:r>
          </a:p>
          <a:p>
            <a:pPr marL="714375" indent="-352425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Дејство на сексуалне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функције.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endParaRPr lang="ru-RU" sz="18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2040" y="764704"/>
            <a:ext cx="4032448" cy="5904656"/>
          </a:xfrm>
        </p:spPr>
        <p:txBody>
          <a:bodyPr/>
          <a:lstStyle/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z="2200" b="1" u="sng" dirty="0" smtClean="0">
                <a:latin typeface="Calibri" pitchFamily="34" charset="0"/>
                <a:cs typeface="Calibri" pitchFamily="34" charset="0"/>
              </a:rPr>
              <a:t>Врсте хормона у организму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r>
              <a:rPr lang="sr-Cyrl-RS" sz="22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Протеини и пептиди </a:t>
            </a:r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Стероидни хормони</a:t>
            </a:r>
          </a:p>
          <a:p>
            <a:r>
              <a:rPr lang="sr-Cyrl-RS" sz="22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Амини</a:t>
            </a:r>
            <a:endParaRPr lang="en-US" sz="22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836712"/>
            <a:ext cx="3378200" cy="576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Увод у ендокринологију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/>
          <a:lstStyle/>
          <a:p>
            <a:r>
              <a:rPr lang="sr-Cyrl-RS" dirty="0" smtClean="0">
                <a:latin typeface="Calibri" pitchFamily="34" charset="0"/>
                <a:cs typeface="Calibri" pitchFamily="34" charset="0"/>
              </a:rPr>
              <a:t>Хормони 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надбубрежне жлезде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Надбубрежна жлезда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5904656"/>
          </a:xfrm>
        </p:spPr>
        <p:txBody>
          <a:bodyPr/>
          <a:lstStyle/>
          <a:p>
            <a:pPr marL="714375" indent="-352425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Кора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en-US" sz="1800" b="1" u="sng" dirty="0" smtClean="0">
                <a:latin typeface="Calibri" pitchFamily="34" charset="0"/>
                <a:cs typeface="Calibri" pitchFamily="34" charset="0"/>
              </a:rPr>
              <a:t>cortex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):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1076325" indent="-361950"/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Минералокортикоиди</a:t>
            </a:r>
            <a:endParaRPr lang="ru-RU" sz="1800" b="1" u="sng" dirty="0" smtClean="0">
              <a:latin typeface="Calibri" pitchFamily="34" charset="0"/>
              <a:cs typeface="Calibri" pitchFamily="34" charset="0"/>
            </a:endParaRPr>
          </a:p>
          <a:p>
            <a:pPr marL="1076325" indent="-361950"/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Гликокортикоиди</a:t>
            </a:r>
            <a:endParaRPr lang="ru-RU" sz="1800" b="1" u="sng" dirty="0" smtClean="0">
              <a:latin typeface="Calibri" pitchFamily="34" charset="0"/>
              <a:cs typeface="Calibri" pitchFamily="34" charset="0"/>
            </a:endParaRPr>
          </a:p>
          <a:p>
            <a:pPr marL="1076325" indent="-361950"/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Андрогени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хормони</a:t>
            </a:r>
          </a:p>
          <a:p>
            <a:pPr marL="714375" indent="-352425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r>
              <a:rPr lang="ru-RU" sz="1800" dirty="0" smtClean="0">
                <a:latin typeface="Calibri" pitchFamily="34" charset="0"/>
                <a:cs typeface="Calibri" pitchFamily="34" charset="0"/>
              </a:rPr>
              <a:t>  </a:t>
            </a:r>
            <a:r>
              <a:rPr lang="sr-Cyrl-RS" sz="1800" b="1" u="sng" dirty="0" smtClean="0">
                <a:latin typeface="Calibri" pitchFamily="34" charset="0"/>
                <a:cs typeface="Calibri" pitchFamily="34" charset="0"/>
              </a:rPr>
              <a:t>Срж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en-US" sz="1800" b="1" u="sng" dirty="0" smtClean="0">
                <a:latin typeface="Calibri" pitchFamily="34" charset="0"/>
                <a:cs typeface="Calibri" pitchFamily="34" charset="0"/>
              </a:rPr>
              <a:t>medulla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)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: 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1076325" indent="-361950"/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Адреналин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1076325" indent="-361950"/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Норадреналин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е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, </a:t>
            </a:r>
          </a:p>
          <a:p>
            <a:pPr marL="1076325" indent="-361950"/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Допамин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endParaRPr lang="ru-RU" sz="18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Picture 2" descr="D:\Suzana\Ganong knjiga\Ganong slike\XX POGLAVLjE\PNG\Gan024_Deo_20-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066800"/>
            <a:ext cx="3810000" cy="4998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Кора надбубрежне жлезде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764704"/>
            <a:ext cx="4896544" cy="5904656"/>
          </a:xfrm>
        </p:spPr>
        <p:txBody>
          <a:bodyPr/>
          <a:lstStyle/>
          <a:p>
            <a:pPr marL="447675" indent="-361950"/>
            <a:r>
              <a:rPr lang="en-US" sz="1800" b="1" u="sng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Zona</a:t>
            </a:r>
            <a:r>
              <a:rPr lang="en-US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b="1" u="sng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glomeruloza</a:t>
            </a:r>
            <a:r>
              <a:rPr lang="en-US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око 15% масе надбубрежне жлезде), садржи ензим алдостерон синтетазу и синтетише алдостерон, Секреција зависи углавном од ангиотензина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II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и јона калијума</a:t>
            </a:r>
          </a:p>
          <a:p>
            <a:pPr marL="447675" indent="-361950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447675" indent="-361950"/>
            <a:r>
              <a:rPr lang="en-US" sz="1800" b="1" u="sng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Zona</a:t>
            </a:r>
            <a:r>
              <a:rPr lang="en-US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b="1" u="sng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fascikulata</a:t>
            </a:r>
            <a:r>
              <a:rPr lang="en-US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око 50% масе надбубрежне жлезде), секретује гликокортикоиде кортизол и кортикостерон, и малу количину адреналних андрогена, под контролом је адренокортикотропног хормона аденохипофизе (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ACTH)</a:t>
            </a:r>
          </a:p>
          <a:p>
            <a:pPr marL="447675" indent="-361950"/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marL="447675" indent="-361950"/>
            <a:r>
              <a:rPr lang="en-US" sz="1800" b="1" u="sng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Zona</a:t>
            </a:r>
            <a:r>
              <a:rPr lang="en-US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b="1" u="sng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retikularis</a:t>
            </a:r>
            <a:r>
              <a:rPr lang="en-US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око 7% масе надбубрежне жлезде), синтетише адреналне андрогене: дехидроепиандростерон (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DHEA)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и андростендион, као и мале количине естрогена и неких гликокортикоида. Секретује се под контролом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ACTH.</a:t>
            </a:r>
          </a:p>
          <a:p>
            <a:pPr marL="714375" indent="-352425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endParaRPr lang="ru-RU" sz="18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5" descr="D:\Suzana\Ganong knjiga\Ganong slike\XX POGLAVLjE\PNG\Gan024_Deo_20-0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4763" y="1219200"/>
            <a:ext cx="4059237" cy="466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Кора надбубрежне жлезде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5904656"/>
          </a:xfrm>
        </p:spPr>
        <p:txBody>
          <a:bodyPr/>
          <a:lstStyle/>
          <a:p>
            <a:pPr marL="361950" indent="-361950"/>
            <a:r>
              <a:rPr lang="ru-RU" sz="1800" dirty="0" smtClean="0">
                <a:latin typeface="Calibri" pitchFamily="34" charset="0"/>
                <a:cs typeface="Calibri" pitchFamily="34" charset="0"/>
              </a:rPr>
              <a:t>Хормони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коре надбубрега су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деривати </a:t>
            </a:r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холестерола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и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садрже циклопентаноперхидрофенантренско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језгро;</a:t>
            </a:r>
          </a:p>
          <a:p>
            <a:pPr marL="361950" indent="-361950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Највећим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делом (80%) се холестерол обезбеђује из липопротеина мале густине (LDL) из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плазме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, мања количина настаје у ћелији из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ацетата;</a:t>
            </a:r>
          </a:p>
          <a:p>
            <a:pPr marL="361950" indent="-361950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Из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адреналног ткива су изоловани бројни стероиди, али једини стероиди који се нормално луче у физиолошки значајној количини су </a:t>
            </a:r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минералокортикоид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алдостерон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глукокортикоиди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кортизол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ru-RU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кортикостерон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, као и </a:t>
            </a:r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андрогени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дехидроепиандростерон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(DHEA) и </a:t>
            </a:r>
            <a:r>
              <a:rPr lang="ru-RU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андростенедион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marL="361950" indent="-361950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Доминантан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ефекат </a:t>
            </a:r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минералокортикоида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је дејство на излучивање Nа</a:t>
            </a:r>
            <a:r>
              <a:rPr lang="ru-RU" sz="1800" baseline="30000" dirty="0" smtClean="0">
                <a:latin typeface="Calibri" pitchFamily="34" charset="0"/>
                <a:cs typeface="Calibri" pitchFamily="34" charset="0"/>
              </a:rPr>
              <a:t>+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и К</a:t>
            </a:r>
            <a:r>
              <a:rPr lang="ru-RU" sz="1800" baseline="30000" dirty="0" smtClean="0">
                <a:latin typeface="Calibri" pitchFamily="34" charset="0"/>
                <a:cs typeface="Calibri" pitchFamily="34" charset="0"/>
              </a:rPr>
              <a:t>+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, а код глукокортикоида преовлађује дејство на метаболизам, пре свега глукозе и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протеина;</a:t>
            </a:r>
          </a:p>
          <a:p>
            <a:pPr marL="361950" indent="-361950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endParaRPr lang="ru-RU" sz="18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005064"/>
            <a:ext cx="8763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Кора надбубрежне жлезде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5904656"/>
          </a:xfrm>
        </p:spPr>
        <p:txBody>
          <a:bodyPr/>
          <a:lstStyle/>
          <a:p>
            <a:pPr marL="361950" indent="-361950"/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Кортизол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– транспортује се 90-95% везан за протеине плазме транскортин или кортикостероид-везујући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глобулин (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corticosteroid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binding globulin –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CBG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)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мање за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албумине;</a:t>
            </a:r>
          </a:p>
          <a:p>
            <a:pPr marL="361950" indent="-361950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Полуживот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кортизола је око 60-90 минута (кортикостерона 50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минута);</a:t>
            </a:r>
          </a:p>
          <a:p>
            <a:pPr marL="361950" indent="-361950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Везани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стероиди су физиолошки неактивни (служе као резервоари хормона у циркулацији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).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361950" indent="-361950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361950" indent="-361950"/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Алдостерон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- транспортује се 60% везан за протеине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плазме,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а 40% је слободан. </a:t>
            </a:r>
          </a:p>
          <a:p>
            <a:pPr marL="361950" indent="-361950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Полуживот му је кратак (око 20 минута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).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361950" indent="-361950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endParaRPr lang="ru-RU" sz="18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6" descr="D:\Suzana\Ganong knjiga\Ganong slike\XX POGLAVLjE\PNG\Gan024_Fig_20-1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2755" y="3717032"/>
            <a:ext cx="3598491" cy="2796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Кора надбубрежне жлезде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5904656"/>
          </a:xfrm>
        </p:spPr>
        <p:txBody>
          <a:bodyPr/>
          <a:lstStyle/>
          <a:p>
            <a:pPr marL="361950" indent="-361950"/>
            <a:endParaRPr lang="ru-RU" sz="1800" b="1" dirty="0" smtClean="0">
              <a:latin typeface="Calibri" pitchFamily="34" charset="0"/>
              <a:cs typeface="Calibri" pitchFamily="34" charset="0"/>
            </a:endParaRPr>
          </a:p>
          <a:p>
            <a:pPr marL="361950" indent="-361950"/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Алдостерон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и други минералокортикоиди повећавају реапсорпцију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Na</a:t>
            </a:r>
            <a:r>
              <a:rPr lang="en-US" sz="1800" baseline="30000" dirty="0" smtClean="0">
                <a:latin typeface="Calibri" pitchFamily="34" charset="0"/>
                <a:cs typeface="Calibri" pitchFamily="34" charset="0"/>
              </a:rPr>
              <a:t>+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из урина,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(зноја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, пљувачке и садржаја колона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...),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а ретенција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Na</a:t>
            </a:r>
            <a:r>
              <a:rPr lang="en-US" sz="1800" baseline="30000" dirty="0" smtClean="0">
                <a:latin typeface="Calibri" pitchFamily="34" charset="0"/>
                <a:cs typeface="Calibri" pitchFamily="34" charset="0"/>
              </a:rPr>
              <a:t>+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узрокује повећање запремине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ЕЦТ;</a:t>
            </a:r>
          </a:p>
          <a:p>
            <a:pPr marL="361950" indent="-361950"/>
            <a:r>
              <a:rPr lang="ru-RU" sz="1800" dirty="0" smtClean="0">
                <a:latin typeface="Calibri" pitchFamily="34" charset="0"/>
                <a:cs typeface="Calibri" pitchFamily="34" charset="0"/>
              </a:rPr>
              <a:t>У бубрезима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минералокортикоиди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делују примарно на главне ћелије (Р ћелије) сабирних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каналића;</a:t>
            </a:r>
          </a:p>
          <a:p>
            <a:pPr marL="361950" indent="-361950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Под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утицајем алдостерона, веће количине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Na</a:t>
            </a:r>
            <a:r>
              <a:rPr lang="en-US" sz="1800" baseline="30000" dirty="0" smtClean="0">
                <a:latin typeface="Calibri" pitchFamily="34" charset="0"/>
                <a:cs typeface="Calibri" pitchFamily="34" charset="0"/>
              </a:rPr>
              <a:t>+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се размењују за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К</a:t>
            </a:r>
            <a:r>
              <a:rPr lang="en-US" sz="1800" baseline="30000" dirty="0" smtClean="0">
                <a:latin typeface="Calibri" pitchFamily="34" charset="0"/>
                <a:cs typeface="Calibri" pitchFamily="34" charset="0"/>
              </a:rPr>
              <a:t>+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и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Н</a:t>
            </a:r>
            <a:r>
              <a:rPr lang="en-US" sz="1800" baseline="30000" dirty="0" smtClean="0">
                <a:latin typeface="Calibri" pitchFamily="34" charset="0"/>
                <a:cs typeface="Calibri" pitchFamily="34" charset="0"/>
              </a:rPr>
              <a:t>+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у бубрежним тубулима, изазивајући повећану диурезу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К</a:t>
            </a:r>
            <a:r>
              <a:rPr lang="en-US" sz="1800" baseline="30000" dirty="0" smtClean="0">
                <a:latin typeface="Calibri" pitchFamily="34" charset="0"/>
                <a:cs typeface="Calibri" pitchFamily="34" charset="0"/>
              </a:rPr>
              <a:t>+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и повећану киселост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урина;</a:t>
            </a:r>
          </a:p>
          <a:p>
            <a:pPr marL="361950" indent="-361950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361950" indent="-361950"/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Примарни фактори који регулишу секрецију минералокортикоида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су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: </a:t>
            </a:r>
          </a:p>
          <a:p>
            <a:pPr marL="714375" indent="-352425"/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Систем ренин-ангиотензин II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- ренин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из бубрега доводи до стварања ангиотензина II који испољава и рано и касно дејство стимулацијом биосинтезе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алдостерона – рано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дејство се огледа у претварању холестерола у прегненолон, а касно дејство се огледа у претварању кортикостерона у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алдостерон;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Повећана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концентрација К</a:t>
            </a:r>
            <a:r>
              <a:rPr lang="ru-RU" sz="1800" b="1" baseline="30000" dirty="0" smtClean="0">
                <a:latin typeface="Calibri" pitchFamily="34" charset="0"/>
                <a:cs typeface="Calibri" pitchFamily="34" charset="0"/>
              </a:rPr>
              <a:t>+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у плазми - директно стимулаторно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дејство;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АСТН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из хипофизе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(потребна/довољна је мала количина АСТН, утицај је пролазан и слаб, а чак и када секреција АСТН остане повишена, лучење алдостерона се смањује за један до два дана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).</a:t>
            </a:r>
          </a:p>
          <a:p>
            <a:pPr marL="714375" indent="-352425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endParaRPr lang="ru-RU" sz="18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Кора надбубрежне жлезде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5904656"/>
          </a:xfrm>
        </p:spPr>
        <p:txBody>
          <a:bodyPr/>
          <a:lstStyle/>
          <a:p>
            <a:pPr marL="361950" indent="-361950"/>
            <a:endParaRPr lang="ru-RU" sz="1800" b="1" dirty="0" smtClean="0">
              <a:latin typeface="Calibri" pitchFamily="34" charset="0"/>
              <a:cs typeface="Calibri" pitchFamily="34" charset="0"/>
            </a:endParaRPr>
          </a:p>
          <a:p>
            <a:pPr marL="361950" indent="-361950"/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Систем ренин-ангиотензин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endParaRPr lang="ru-RU" sz="18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Picture 4" descr="D:\Suzana\Ganong knjiga\Ganong slike\XX POGLAVLjE\PNG\Gan024_Deo_20-2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1686272"/>
            <a:ext cx="73914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Кора надбубрежне жлезде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5904656"/>
          </a:xfrm>
        </p:spPr>
        <p:txBody>
          <a:bodyPr/>
          <a:lstStyle/>
          <a:p>
            <a:pPr marL="361950" indent="-361950"/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Секрецију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ACTH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хипофизе регулише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CRH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из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хипоталамуса;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361950" indent="-361950"/>
            <a:r>
              <a:rPr lang="en-US" sz="1800" dirty="0" smtClean="0">
                <a:latin typeface="Calibri" pitchFamily="34" charset="0"/>
                <a:cs typeface="Calibri" pitchFamily="34" charset="0"/>
              </a:rPr>
              <a:t>ACTH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стимулише секрецију глукокортикоида (углавном кортизол, 95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%);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361950" indent="-361950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Дејство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ACTH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на адренокортикалне ћелије преко </a:t>
            </a:r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cAMP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-a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;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361950" indent="-361950"/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Слободни глукокортикоиди (кортизол) инхибишу секрецију АСТН, а степен инхибиције хипоталамуса и хипофизе (негативна повратна спрега) је сразмеран концентрацији глукокортикоида у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циркулацији.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361950" indent="-361950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endParaRPr lang="ru-RU" sz="18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Picture 4" descr="D:\Suzana\Ganong knjiga\Ganong slike\XX POGLAVLjE\PNG\Gan024_Deo_20-1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9069" y="2924944"/>
            <a:ext cx="3725863" cy="36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Кора надбубрежне жлезде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5904656"/>
          </a:xfrm>
        </p:spPr>
        <p:txBody>
          <a:bodyPr/>
          <a:lstStyle/>
          <a:p>
            <a:pPr marL="361950" indent="-361950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361950" indent="-361950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Дејство </a:t>
            </a:r>
            <a:r>
              <a:rPr lang="ru-RU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кортизола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на </a:t>
            </a:r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метаболизам угљених хидрата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marL="361950" indent="-361950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r>
              <a:rPr lang="ru-RU" sz="1800" dirty="0" smtClean="0">
                <a:latin typeface="Calibri" pitchFamily="34" charset="0"/>
                <a:cs typeface="Calibri" pitchFamily="34" charset="0"/>
              </a:rPr>
              <a:t>Стимулација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глуконеогенезе;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Кортизол повећава количину ензима неопходних за претварање аминокиселина у глукозу у ћелијама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јетре;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Кортизол изазива мобилизацију аминокиселина из екстрахепатичких ткива, углавном из мишића што даље повећава њихов ниво у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плазми;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Смањено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коришћење глукозе у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ћелијама;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Повећана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концентрација глукозе у крви и “адренални дијабетес", последица је смањене осетљивости многих ткива (скелетни мишићи и масно ткиво) на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инсулин;</a:t>
            </a:r>
          </a:p>
          <a:p>
            <a:pPr marL="361950" indent="-361950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endParaRPr lang="ru-RU" sz="18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Кора надбубрежне жлезде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5904656"/>
          </a:xfrm>
        </p:spPr>
        <p:txBody>
          <a:bodyPr/>
          <a:lstStyle/>
          <a:p>
            <a:pPr marL="361950" indent="-361950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361950" indent="-361950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Дејство </a:t>
            </a:r>
            <a:r>
              <a:rPr lang="ru-RU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кортизола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на </a:t>
            </a:r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метаболизам </a:t>
            </a:r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протеина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: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361950" indent="-361950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Смањење количине протеина у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ћелијама - смањење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је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синтезе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протеина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и повећање разградње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у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ћелији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marL="714375" indent="-352425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Повећање количине протеина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у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јетри и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плазми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marL="714375" indent="-352425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Пораст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аминокиселина у крви, смањење транспорта аминокиселина у екстрахепатичке ћелије а повећање транспорта у ћелије јетре.</a:t>
            </a:r>
          </a:p>
          <a:p>
            <a:pPr marL="361950" indent="-361950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361950" indent="-361950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Дејство </a:t>
            </a:r>
            <a:r>
              <a:rPr lang="ru-RU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кортизола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на </a:t>
            </a:r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метаболизам масти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marL="714375" indent="-352425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Мобилизација масних киселина комбинована са повећаном оксидацијом масних киселина у ћелијама помаже да се за време гладовања, или неког другог стреса, метаболички системи у ћелијама преусмере од коришћења глукозе за енергију ка коришћењу масти у исте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сврхе;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Гојазност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изазвана вишком кортизола: претерано нагомилавање масти у подручју грудног коша и главе, "bufalo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torzo"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и округло лице " facies lunata“.</a:t>
            </a:r>
          </a:p>
          <a:p>
            <a:pPr marL="714375" indent="-352425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endParaRPr lang="ru-RU" sz="18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980728"/>
            <a:ext cx="4381500" cy="493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Грађа хормона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6512" y="764704"/>
            <a:ext cx="4968552" cy="5904656"/>
          </a:xfrm>
        </p:spPr>
        <p:txBody>
          <a:bodyPr/>
          <a:lstStyle/>
          <a:p>
            <a:r>
              <a:rPr lang="sr-Cyrl-RS" sz="2200" b="1" u="sng" dirty="0" smtClean="0">
                <a:latin typeface="Calibri" pitchFamily="34" charset="0"/>
                <a:cs typeface="Calibri" pitchFamily="34" charset="0"/>
              </a:rPr>
              <a:t>Протеински и пептидни хормони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lvl="1"/>
            <a:r>
              <a:rPr lang="sr-Cyrl-RS" sz="1900" dirty="0" smtClean="0">
                <a:latin typeface="Calibri" pitchFamily="34" charset="0"/>
                <a:cs typeface="Calibri" pitchFamily="34" charset="0"/>
              </a:rPr>
              <a:t>највећи број хормона припада овој категорији;</a:t>
            </a:r>
          </a:p>
          <a:p>
            <a:pPr lvl="1"/>
            <a:r>
              <a:rPr lang="sr-Cyrl-RS" sz="1900" b="1" dirty="0" smtClean="0">
                <a:latin typeface="Calibri" pitchFamily="34" charset="0"/>
                <a:cs typeface="Calibri" pitchFamily="34" charset="0"/>
              </a:rPr>
              <a:t>хидросолубилни</a:t>
            </a:r>
            <a:r>
              <a:rPr lang="sr-Cyrl-RS" sz="1900" dirty="0" smtClean="0">
                <a:latin typeface="Calibri" pitchFamily="34" charset="0"/>
                <a:cs typeface="Calibri" pitchFamily="34" charset="0"/>
              </a:rPr>
              <a:t> су;</a:t>
            </a:r>
          </a:p>
          <a:p>
            <a:pPr lvl="1"/>
            <a:r>
              <a:rPr lang="sr-Cyrl-RS" sz="1900" dirty="0" smtClean="0">
                <a:latin typeface="Calibri" pitchFamily="34" charset="0"/>
                <a:cs typeface="Calibri" pitchFamily="34" charset="0"/>
              </a:rPr>
              <a:t>величина варира од 3 аминокиселине до 200 аминокиселина које улазе у састав молекула хормона;</a:t>
            </a:r>
          </a:p>
          <a:p>
            <a:pPr lvl="1"/>
            <a:r>
              <a:rPr lang="sr-Cyrl-RS" sz="1900" dirty="0" smtClean="0">
                <a:latin typeface="Calibri" pitchFamily="34" charset="0"/>
                <a:cs typeface="Calibri" pitchFamily="34" charset="0"/>
              </a:rPr>
              <a:t>синтетишу се у гранилисаном ендоплазматском ретикулуму (као сви протеини) као већи, биолошки наективни молекули – </a:t>
            </a:r>
            <a:r>
              <a:rPr lang="sr-Cyrl-RS" sz="1900" b="1" dirty="0" smtClean="0">
                <a:latin typeface="Calibri" pitchFamily="34" charset="0"/>
                <a:cs typeface="Calibri" pitchFamily="34" charset="0"/>
              </a:rPr>
              <a:t>препрохормони</a:t>
            </a:r>
            <a:r>
              <a:rPr lang="sr-Cyrl-RS" sz="19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lvl="1"/>
            <a:r>
              <a:rPr lang="sr-Cyrl-RS" sz="1900" b="1" dirty="0" smtClean="0">
                <a:latin typeface="Calibri" pitchFamily="34" charset="0"/>
                <a:cs typeface="Calibri" pitchFamily="34" charset="0"/>
              </a:rPr>
              <a:t>даљом обрадом </a:t>
            </a:r>
            <a:r>
              <a:rPr lang="sr-Cyrl-RS" sz="1900" dirty="0" smtClean="0">
                <a:latin typeface="Calibri" pitchFamily="34" charset="0"/>
                <a:cs typeface="Calibri" pitchFamily="34" charset="0"/>
              </a:rPr>
              <a:t>у ендоплазматском ретикулуму, Голџијевом комплексу и секреторним везикулама настају </a:t>
            </a:r>
            <a:r>
              <a:rPr lang="sr-Cyrl-RS" sz="1900" b="1" dirty="0" smtClean="0">
                <a:latin typeface="Calibri" pitchFamily="34" charset="0"/>
                <a:cs typeface="Calibri" pitchFamily="34" charset="0"/>
              </a:rPr>
              <a:t>активни облици </a:t>
            </a:r>
            <a:r>
              <a:rPr lang="sr-Cyrl-RS" sz="1900" dirty="0" smtClean="0">
                <a:latin typeface="Calibri" pitchFamily="34" charset="0"/>
                <a:cs typeface="Calibri" pitchFamily="34" charset="0"/>
              </a:rPr>
              <a:t>хормона;</a:t>
            </a:r>
          </a:p>
          <a:p>
            <a:pPr lvl="1"/>
            <a:r>
              <a:rPr lang="sr-Cyrl-RS" sz="1900" dirty="0" smtClean="0">
                <a:latin typeface="Calibri" pitchFamily="34" charset="0"/>
                <a:cs typeface="Calibri" pitchFamily="34" charset="0"/>
              </a:rPr>
              <a:t>излучују се </a:t>
            </a:r>
            <a:r>
              <a:rPr lang="sr-Cyrl-RS" sz="1900" b="1" dirty="0" smtClean="0">
                <a:latin typeface="Calibri" pitchFamily="34" charset="0"/>
                <a:cs typeface="Calibri" pitchFamily="34" charset="0"/>
              </a:rPr>
              <a:t>егзоцитозом</a:t>
            </a:r>
            <a:r>
              <a:rPr lang="sr-Cyrl-RS" sz="1900" dirty="0" smtClean="0">
                <a:latin typeface="Calibri" pitchFamily="34" charset="0"/>
                <a:cs typeface="Calibri" pitchFamily="34" charset="0"/>
              </a:rPr>
              <a:t> у ванћелијски простор.</a:t>
            </a:r>
            <a:endParaRPr lang="en-US" sz="19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Кора надбубрежне жлезде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5904656"/>
          </a:xfrm>
        </p:spPr>
        <p:txBody>
          <a:bodyPr/>
          <a:lstStyle/>
          <a:p>
            <a:pPr marL="361950" indent="-361950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361950" indent="-361950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Дејство </a:t>
            </a:r>
            <a:r>
              <a:rPr lang="ru-RU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кортизола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на </a:t>
            </a:r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метаболизам </a:t>
            </a:r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протеина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: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361950" indent="-361950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Смањење количине протеина у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ћелијама - смањење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је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синтезе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протеина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и повећање разградње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у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ћелији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marL="714375" indent="-352425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Повећање количине протеина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у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јетри и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плазми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marL="714375" indent="-352425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Пораст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аминокиселина у крви, смањење транспорта аминокиселина у екстрахепатичке ћелије а повећање транспорта у ћелије јетре.</a:t>
            </a:r>
          </a:p>
          <a:p>
            <a:pPr marL="361950" indent="-361950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361950" indent="-361950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Дејство </a:t>
            </a:r>
            <a:r>
              <a:rPr lang="ru-RU" sz="18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кортизола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на </a:t>
            </a:r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метаболизам масти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marL="714375" indent="-352425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Мобилизација масних киселина комбинована са повећаном оксидацијом масних киселина у ћелијама помаже да се за време гладовања, или неког другог стреса, метаболички системи у ћелијама преусмере од коришћења глукозе за енергију ка коришћењу масти у исте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сврхе;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Гојазност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изазвана вишком кортизола: претерано нагомилавање масти у подручју грудног коша и главе, "bufalo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torzo"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и округло лице " facies lunata“.</a:t>
            </a:r>
          </a:p>
          <a:p>
            <a:pPr marL="714375" indent="-352425"/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endParaRPr lang="ru-RU" sz="18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Кора надбубрежне жлезде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5904656"/>
          </a:xfrm>
        </p:spPr>
        <p:txBody>
          <a:bodyPr/>
          <a:lstStyle/>
          <a:p>
            <a:pPr marL="714375" indent="-352425"/>
            <a:endParaRPr lang="ru-RU" sz="1800" b="1" u="sng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Кортизол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је важан за одупирање </a:t>
            </a:r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стресу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ru-RU" sz="1800" b="1" u="sng" dirty="0" smtClean="0">
                <a:latin typeface="Calibri" pitchFamily="34" charset="0"/>
                <a:cs typeface="Calibri" pitchFamily="34" charset="0"/>
              </a:rPr>
              <a:t>запаљењу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marL="714375" indent="-352425"/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Кортизол </a:t>
            </a:r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се повећано ослобађа у случају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marL="1076325" indent="-361950"/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Скоро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свих врста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траума;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1076325" indent="-361950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Инфекција;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1076325" indent="-361950"/>
            <a:r>
              <a:rPr lang="ru-RU" sz="1800" dirty="0" smtClean="0">
                <a:latin typeface="Calibri" pitchFamily="34" charset="0"/>
                <a:cs typeface="Calibri" pitchFamily="34" charset="0"/>
              </a:rPr>
              <a:t>Јаке топлоте и хладноће</a:t>
            </a:r>
          </a:p>
          <a:p>
            <a:pPr marL="1076325" indent="-361950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Ињекције адреналина и других симпатикомиметика</a:t>
            </a:r>
          </a:p>
          <a:p>
            <a:pPr marL="1076325" indent="-361950"/>
            <a:r>
              <a:rPr lang="ru-RU" sz="1800" dirty="0" smtClean="0">
                <a:latin typeface="Calibri" pitchFamily="34" charset="0"/>
                <a:cs typeface="Calibri" pitchFamily="34" charset="0"/>
              </a:rPr>
              <a:t>Хируршке интервенције</a:t>
            </a:r>
          </a:p>
          <a:p>
            <a:pPr marL="1076325" indent="-361950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Поткожне ињекције некротичних материја</a:t>
            </a:r>
          </a:p>
          <a:p>
            <a:pPr marL="1076325" indent="-361950"/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Спутавања животиње, блокаде кретања</a:t>
            </a:r>
          </a:p>
          <a:p>
            <a:pPr marL="1076325" indent="-361950"/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Сваке исцрпљујуће болести</a:t>
            </a:r>
          </a:p>
          <a:p>
            <a:pPr marL="714375" indent="-352425"/>
            <a:r>
              <a:rPr lang="ru-RU" sz="1800" b="1" dirty="0" smtClean="0">
                <a:latin typeface="Calibri" pitchFamily="34" charset="0"/>
                <a:cs typeface="Calibri" pitchFamily="34" charset="0"/>
              </a:rPr>
              <a:t>Кортизол спречава развој запаљења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marL="1076325" indent="-361950"/>
            <a:r>
              <a:rPr lang="ru-RU" sz="1800" dirty="0" smtClean="0">
                <a:latin typeface="Calibri" pitchFamily="34" charset="0"/>
                <a:cs typeface="Calibri" pitchFamily="34" charset="0"/>
              </a:rPr>
              <a:t>Стабилизује мембрану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лизозома;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1076325" indent="-361950"/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Смањује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пропустљивост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капилара;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1076325" indent="-361950"/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Смањује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миграцију леукоцита и фагоцитозу оштећених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ћелија;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1076325" indent="-361950"/>
            <a:r>
              <a:rPr lang="ru-RU" sz="1800" dirty="0" smtClean="0">
                <a:latin typeface="Calibri" pitchFamily="34" charset="0"/>
                <a:cs typeface="Calibri" pitchFamily="34" charset="0"/>
              </a:rPr>
              <a:t>Супримира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имунски систем смањујући продукцију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лимфоцита;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1076325" indent="-361950"/>
            <a:r>
              <a:rPr lang="ru-RU" sz="1800" dirty="0" smtClean="0">
                <a:latin typeface="Calibri" pitchFamily="34" charset="0"/>
                <a:cs typeface="Calibri" pitchFamily="34" charset="0"/>
              </a:rPr>
              <a:t>Ублажава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грозницу смањујући ослобађање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interleukina-1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из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леукоцита;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1076325" indent="-361950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Кортизол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изазива престанак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запаљења.</a:t>
            </a:r>
            <a:endParaRPr lang="ru-RU" sz="18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/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endParaRPr lang="ru-RU" sz="18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Кора надбубрежне жлезде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5904656"/>
          </a:xfrm>
        </p:spPr>
        <p:txBody>
          <a:bodyPr/>
          <a:lstStyle/>
          <a:p>
            <a:pPr marL="714375" indent="-352425">
              <a:buNone/>
            </a:pPr>
            <a:r>
              <a:rPr lang="ru-RU" sz="1800" dirty="0" smtClean="0">
                <a:latin typeface="Calibri" pitchFamily="34" charset="0"/>
                <a:cs typeface="Calibri" pitchFamily="34" charset="0"/>
              </a:rPr>
              <a:t>Циркадијални ритам у лучењу кортизола: </a:t>
            </a:r>
          </a:p>
          <a:p>
            <a:pPr marL="714375" indent="-352425"/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Секреција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АСТН се одвија у неправилним скоковима током дана, а концентрације кортизола у плазми теже да се повећају или смање у одговору на овакве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скокове секреције АСТН; </a:t>
            </a:r>
          </a:p>
          <a:p>
            <a:pPr marL="714375" indent="-352425"/>
            <a:r>
              <a:rPr lang="ru-RU" sz="1800" dirty="0" smtClean="0">
                <a:latin typeface="Calibri" pitchFamily="34" charset="0"/>
                <a:cs typeface="Calibri" pitchFamily="34" charset="0"/>
              </a:rPr>
              <a:t>Пикови у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секрецији АСТН су најчешћи рано ујутру и око 75% количине кортизола у току дана излучи се управо у интервалу између 4 и 10 часова пре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подне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endParaRPr lang="ru-RU" sz="18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Picture 4" descr="D:\Suzana\Ganong knjiga\Ganong slike\XX POGLAVLjE\PNG\Gan024_Deo_20-1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9800" y="2819400"/>
            <a:ext cx="4724400" cy="313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/>
          <a:lstStyle/>
          <a:p>
            <a:r>
              <a:rPr lang="sr-Cyrl-RS" dirty="0" smtClean="0">
                <a:latin typeface="Calibri" pitchFamily="34" charset="0"/>
                <a:cs typeface="Calibri" pitchFamily="34" charset="0"/>
              </a:rPr>
              <a:t>Хормони панкреаса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Ендокрини панкреас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Панкреас сачињавају две главне врсте ткива: 1) </a:t>
            </a:r>
            <a:r>
              <a:rPr lang="sr-Cyrl-RS" sz="2200" b="1" u="sng" dirty="0" smtClean="0">
                <a:latin typeface="Calibri" pitchFamily="34" charset="0"/>
                <a:cs typeface="Calibri" pitchFamily="34" charset="0"/>
              </a:rPr>
              <a:t>ацинуси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у којима се секретују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дигестини сокови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који доспевају у дуоденум; и 2) </a:t>
            </a:r>
            <a:r>
              <a:rPr lang="sr-Cyrl-RS" sz="22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Лангерхансова острвца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где се секретују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хормони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панкреаса;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Панкреас, поред својих дигестивних функција, секретује више различитих хормона (најмање четири) који имају низ значајних улога;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Два хормона, </a:t>
            </a:r>
            <a:r>
              <a:rPr lang="sr-Cyrl-RS" sz="22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инсулин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sr-Cyrl-RS" sz="22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глукагон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имају круцијалну улогу у регулацији метаболизма </a:t>
            </a:r>
            <a:r>
              <a:rPr lang="sr-Cyrl-RS" sz="2200" b="1" u="sng" dirty="0" smtClean="0">
                <a:latin typeface="Calibri" pitchFamily="34" charset="0"/>
                <a:cs typeface="Calibri" pitchFamily="34" charset="0"/>
              </a:rPr>
              <a:t>глукозе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200" b="1" u="sng" dirty="0" smtClean="0">
                <a:latin typeface="Calibri" pitchFamily="34" charset="0"/>
                <a:cs typeface="Calibri" pitchFamily="34" charset="0"/>
              </a:rPr>
              <a:t>липида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sr-Cyrl-RS" sz="2200" b="1" u="sng" dirty="0" smtClean="0">
                <a:latin typeface="Calibri" pitchFamily="34" charset="0"/>
                <a:cs typeface="Calibri" pitchFamily="34" charset="0"/>
              </a:rPr>
              <a:t>протеина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b="1" u="sng" dirty="0" smtClean="0">
                <a:latin typeface="Calibri" pitchFamily="34" charset="0"/>
                <a:cs typeface="Calibri" pitchFamily="34" charset="0"/>
              </a:rPr>
              <a:t>Соматостатин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регулише секрецију самих острваца;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Панкреасни полипептид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је хормон чија улога није сасвим дефинисана, вероватно има улогу у регулацији транспорта јона у цревима.</a:t>
            </a:r>
            <a:endParaRPr lang="en-US" sz="22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Ендокрини панкреас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endParaRPr lang="en-US" sz="2200" b="1" u="sng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b="1" u="sng" dirty="0" smtClean="0">
                <a:latin typeface="Calibri" pitchFamily="34" charset="0"/>
                <a:cs typeface="Calibri" pitchFamily="34" charset="0"/>
              </a:rPr>
              <a:t>Лангерхансова острвца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су овалне ћелијске формације, разбацане по ткиву панкреаца, при чему их много више има у репу у одноцу на остале делове панкреаса;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Лангерхансова острвца садрже 4 типа ћелија: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α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β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δ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F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ru-RU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el-GR" sz="2200" b="1" u="sng" dirty="0" smtClean="0">
                <a:latin typeface="Calibri" pitchFamily="34" charset="0"/>
                <a:cs typeface="Calibri" pitchFamily="34" charset="0"/>
              </a:rPr>
              <a:t>α</a:t>
            </a:r>
            <a:r>
              <a:rPr lang="sr-Cyrl-RS" sz="2200" b="1" u="sng" dirty="0" smtClean="0">
                <a:latin typeface="Calibri" pitchFamily="34" charset="0"/>
                <a:cs typeface="Calibri" pitchFamily="34" charset="0"/>
              </a:rPr>
              <a:t>-ћелије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(20%) секретују </a:t>
            </a:r>
            <a:r>
              <a:rPr lang="sr-Cyrl-RS" sz="2200" b="1" u="sng" dirty="0" smtClean="0">
                <a:latin typeface="Calibri" pitchFamily="34" charset="0"/>
                <a:cs typeface="Calibri" pitchFamily="34" charset="0"/>
              </a:rPr>
              <a:t>глукагон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ru-RU" sz="2200" b="1" u="sng" dirty="0" smtClean="0">
                <a:latin typeface="Calibri" pitchFamily="34" charset="0"/>
                <a:cs typeface="Calibri" pitchFamily="34" charset="0"/>
              </a:rPr>
              <a:t>β-ћелије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(60-75%) секретују </a:t>
            </a:r>
            <a:r>
              <a:rPr lang="ru-RU" sz="2200" b="1" u="sng" dirty="0" smtClean="0">
                <a:latin typeface="Calibri" pitchFamily="34" charset="0"/>
                <a:cs typeface="Calibri" pitchFamily="34" charset="0"/>
              </a:rPr>
              <a:t>инсулин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ru-RU" sz="2200" b="1" u="sng" dirty="0" smtClean="0">
                <a:latin typeface="Calibri" pitchFamily="34" charset="0"/>
                <a:cs typeface="Calibri" pitchFamily="34" charset="0"/>
              </a:rPr>
              <a:t>амилин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δ-ћелије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секретују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соматостатин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, а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F-ћелије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секретују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панкреасни полипептид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;</a:t>
            </a:r>
            <a:endParaRPr lang="en-US" sz="2200" dirty="0" smtClean="0">
              <a:latin typeface="Calibri" pitchFamily="34" charset="0"/>
              <a:cs typeface="Calibri" pitchFamily="34" charset="0"/>
            </a:endParaRPr>
          </a:p>
          <a:p>
            <a:endParaRPr lang="ru-RU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Лангерхансова острвца су богато прокрвљена, а крв из њих се дренира у портну вену;</a:t>
            </a:r>
            <a:endParaRPr lang="en-US" sz="2200" dirty="0" smtClean="0">
              <a:latin typeface="Calibri" pitchFamily="34" charset="0"/>
              <a:cs typeface="Calibri" pitchFamily="34" charset="0"/>
            </a:endParaRPr>
          </a:p>
          <a:p>
            <a:endParaRPr lang="ru-RU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Међусобна близина ових ћелија омогућава међућелијску комуникацију и контролу секреције хормона другим хормонима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.</a:t>
            </a:r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Хормонска регулација гликемије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RS" sz="2200" b="1" u="sng" dirty="0" smtClean="0">
                <a:latin typeface="Calibri" pitchFamily="34" charset="0"/>
                <a:cs typeface="Calibri" pitchFamily="34" charset="0"/>
              </a:rPr>
              <a:t>Концентрација глукозе у плазми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је резултанта процеса којима се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глукоза уноси у циркулацију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 процеса којима се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глукоза из циркулације уклања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Глукоза у циркулацији може да потиче из три различита извора:      1) глукоза апсорбована из црева након оброка, 2) гликогенолиза, и 3) глуконеогенеза.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Хормони који имају улогу у регулацији гликемије су: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инсулин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глукагон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амилин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глукагону сличан пептид 1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(енг. </a:t>
            </a:r>
            <a:r>
              <a:rPr lang="en-US" sz="2200" i="1" dirty="0" smtClean="0">
                <a:latin typeface="Calibri" pitchFamily="34" charset="0"/>
                <a:cs typeface="Calibri" pitchFamily="34" charset="0"/>
              </a:rPr>
              <a:t>glucagon-like peptide-1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- </a:t>
            </a:r>
            <a:r>
              <a:rPr lang="en-US" sz="2200" b="1" dirty="0" smtClean="0">
                <a:latin typeface="Calibri" pitchFamily="34" charset="0"/>
                <a:cs typeface="Calibri" pitchFamily="34" charset="0"/>
              </a:rPr>
              <a:t>GLP-1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),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глукозно-зависни инсулнинотропни пептид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(енг. </a:t>
            </a:r>
            <a:r>
              <a:rPr lang="en-US" sz="2200" i="1" dirty="0" smtClean="0">
                <a:latin typeface="Calibri" pitchFamily="34" charset="0"/>
                <a:cs typeface="Calibri" pitchFamily="34" charset="0"/>
              </a:rPr>
              <a:t>glucose-dependent </a:t>
            </a:r>
            <a:r>
              <a:rPr lang="en-US" sz="2200" i="1" dirty="0" err="1" smtClean="0">
                <a:latin typeface="Calibri" pitchFamily="34" charset="0"/>
                <a:cs typeface="Calibri" pitchFamily="34" charset="0"/>
              </a:rPr>
              <a:t>insulinotropic</a:t>
            </a:r>
            <a:r>
              <a:rPr lang="en-US" sz="2200" i="1" dirty="0" smtClean="0">
                <a:latin typeface="Calibri" pitchFamily="34" charset="0"/>
                <a:cs typeface="Calibri" pitchFamily="34" charset="0"/>
              </a:rPr>
              <a:t> peptide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- </a:t>
            </a:r>
            <a:r>
              <a:rPr lang="en-US" sz="2200" b="1" dirty="0" smtClean="0">
                <a:latin typeface="Calibri" pitchFamily="34" charset="0"/>
                <a:cs typeface="Calibri" pitchFamily="34" charset="0"/>
              </a:rPr>
              <a:t>GIP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)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адреналин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кортизол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хормон раста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Инсулин и амилин секретују </a:t>
            </a:r>
            <a:r>
              <a:rPr lang="el-GR" sz="2200" dirty="0" smtClean="0">
                <a:latin typeface="Calibri" pitchFamily="34" charset="0"/>
                <a:cs typeface="Calibri" pitchFamily="34" charset="0"/>
              </a:rPr>
              <a:t>β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-ћелије панкреаса, глукагон секретују </a:t>
            </a:r>
            <a:r>
              <a:rPr lang="el-GR" sz="2200" dirty="0" smtClean="0">
                <a:latin typeface="Calibri" pitchFamily="34" charset="0"/>
                <a:cs typeface="Calibri" pitchFamily="34" charset="0"/>
              </a:rPr>
              <a:t>α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-ћелије панкреаса, а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GLP-1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GIP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секретују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L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-ћелије слузнице црева.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Инсулин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Инсулин се интензивно лучи након енергетски богатог оброка, који садржи, пре свега, угљене хидрате;</a:t>
            </a: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Инсулин поспешује складиштење угљених хидрата у облику гликогена, пре свега у јетри и мишићима;</a:t>
            </a: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У условима вишка угљених хидрата и пуних залиха гликогена, инсулин поспешује превођење угљених хидрата у масти и њихово складиштење у адипоцитима;</a:t>
            </a: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Инсулин поспешује преузимање аминокиселина у ћелије и синтезу протеина и инхибише разградњу постојећих протеина.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Инсулин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Инсулин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је мали протеин који се састоји из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два полипептидна ланца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В ланац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) међусобно повезаних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дисулфидним мостовима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Инсулин се синтетише у гранулисаном ендоплазматском ретикулуму </a:t>
            </a:r>
            <a:r>
              <a:rPr lang="el-GR" sz="2200" dirty="0" smtClean="0">
                <a:latin typeface="Calibri" pitchFamily="34" charset="0"/>
                <a:cs typeface="Calibri" pitchFamily="34" charset="0"/>
              </a:rPr>
              <a:t>β-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ћелија, а након тога се транспортује у Голџијев апарат, у коме се пакује у грануле које су везане за мембрану;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Као и остали полипептидни хормони и сродни протеини, који улазе у ендоплазматски ретикулум, и инсулин се синтетише као део великог препрохормона, који се назива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препроинсулин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5313" y="4664918"/>
            <a:ext cx="7953375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Инсулин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Уклањањем дела молекула и успостављањем дисулфидних мостова настаје проинсулин;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Пептидни сегмент који повезује А и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B-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ланац, назива се повезујући пептид, </a:t>
            </a:r>
            <a:r>
              <a:rPr lang="en-US" sz="2200" b="1" dirty="0" smtClean="0">
                <a:latin typeface="Calibri" pitchFamily="34" charset="0"/>
                <a:cs typeface="Calibri" pitchFamily="34" charset="0"/>
              </a:rPr>
              <a:t>C-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пептид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(енгл. </a:t>
            </a:r>
            <a:r>
              <a:rPr lang="en-US" sz="2200" i="1" dirty="0" smtClean="0">
                <a:latin typeface="Calibri" pitchFamily="34" charset="0"/>
                <a:cs typeface="Calibri" pitchFamily="34" charset="0"/>
              </a:rPr>
              <a:t>connecting peptide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– C-peptide)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одваја се у гранулама непосредно пре секреције;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Одређивање С-пептида у крви представља индекс функције </a:t>
            </a:r>
            <a:r>
              <a:rPr lang="el-GR" sz="2200" dirty="0" smtClean="0">
                <a:latin typeface="Calibri" pitchFamily="34" charset="0"/>
                <a:cs typeface="Calibri" pitchFamily="34" charset="0"/>
              </a:rPr>
              <a:t>β-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ћелија код пацијената који примају егзогени инсулин;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Исулин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у плазми постоји углавном у слободном облику и његов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полуживот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износи око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6 минута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Део инсулина са везује за инсулинске рецепторе, а остатак се разграђује дејством ензима </a:t>
            </a:r>
            <a:r>
              <a:rPr lang="sr-Cyrl-RS" sz="2200" b="1" u="sng" dirty="0" smtClean="0">
                <a:latin typeface="Calibri" pitchFamily="34" charset="0"/>
                <a:cs typeface="Calibri" pitchFamily="34" charset="0"/>
              </a:rPr>
              <a:t>инсулиназе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пре свега у јетри, бубрезима и мишићима.</a:t>
            </a: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Грађа хормона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6512" y="764704"/>
            <a:ext cx="4968552" cy="5904656"/>
          </a:xfrm>
        </p:spPr>
        <p:txBody>
          <a:bodyPr/>
          <a:lstStyle/>
          <a:p>
            <a:endParaRPr lang="sr-Cyrl-RS" sz="2200" b="1" u="sng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b="1" u="sng" dirty="0" smtClean="0">
                <a:latin typeface="Calibri" pitchFamily="34" charset="0"/>
                <a:cs typeface="Calibri" pitchFamily="34" charset="0"/>
              </a:rPr>
              <a:t>Стероидни хормони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lvl="1"/>
            <a:r>
              <a:rPr lang="sr-Cyrl-RS" sz="1900" dirty="0" smtClean="0">
                <a:latin typeface="Calibri" pitchFamily="34" charset="0"/>
                <a:cs typeface="Calibri" pitchFamily="34" charset="0"/>
              </a:rPr>
              <a:t>прекурсор за синтезу је </a:t>
            </a:r>
            <a:r>
              <a:rPr lang="sr-Cyrl-RS" sz="1900" b="1" dirty="0" smtClean="0">
                <a:latin typeface="Calibri" pitchFamily="34" charset="0"/>
                <a:cs typeface="Calibri" pitchFamily="34" charset="0"/>
              </a:rPr>
              <a:t>холестерол</a:t>
            </a:r>
            <a:r>
              <a:rPr lang="sr-Cyrl-RS" sz="19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lvl="1"/>
            <a:r>
              <a:rPr lang="sr-Cyrl-RS" sz="1900" b="1" dirty="0" smtClean="0">
                <a:latin typeface="Calibri" pitchFamily="34" charset="0"/>
                <a:cs typeface="Calibri" pitchFamily="34" charset="0"/>
              </a:rPr>
              <a:t>липосолубилни</a:t>
            </a:r>
            <a:r>
              <a:rPr lang="sr-Cyrl-RS" sz="1900" dirty="0" smtClean="0">
                <a:latin typeface="Calibri" pitchFamily="34" charset="0"/>
                <a:cs typeface="Calibri" pitchFamily="34" charset="0"/>
              </a:rPr>
              <a:t> су;</a:t>
            </a:r>
          </a:p>
          <a:p>
            <a:pPr lvl="1"/>
            <a:r>
              <a:rPr lang="sr-Cyrl-RS" sz="1900" dirty="0" smtClean="0">
                <a:latin typeface="Calibri" pitchFamily="34" charset="0"/>
                <a:cs typeface="Calibri" pitchFamily="34" charset="0"/>
              </a:rPr>
              <a:t>већина холестрола за синтезу хормона се преузима из плазме, може се синтетисати и </a:t>
            </a:r>
            <a:r>
              <a:rPr lang="en-US" sz="1900" i="1" dirty="0" smtClean="0">
                <a:latin typeface="Calibri" pitchFamily="34" charset="0"/>
                <a:cs typeface="Calibri" pitchFamily="34" charset="0"/>
              </a:rPr>
              <a:t>de novo</a:t>
            </a:r>
            <a:r>
              <a:rPr lang="en-US" sz="1900" dirty="0" smtClean="0">
                <a:latin typeface="Calibri" pitchFamily="34" charset="0"/>
                <a:cs typeface="Calibri" pitchFamily="34" charset="0"/>
              </a:rPr>
              <a:t>;</a:t>
            </a:r>
            <a:endParaRPr lang="sr-Cyrl-RS" sz="1900" dirty="0" smtClean="0">
              <a:latin typeface="Calibri" pitchFamily="34" charset="0"/>
              <a:cs typeface="Calibri" pitchFamily="34" charset="0"/>
            </a:endParaRPr>
          </a:p>
          <a:p>
            <a:pPr lvl="1"/>
            <a:r>
              <a:rPr lang="sr-Cyrl-RS" sz="1900" dirty="0" smtClean="0">
                <a:latin typeface="Calibri" pitchFamily="34" charset="0"/>
                <a:cs typeface="Calibri" pitchFamily="34" charset="0"/>
              </a:rPr>
              <a:t>не пакују се у секреторне грануле, </a:t>
            </a:r>
            <a:r>
              <a:rPr lang="sr-Cyrl-RS" sz="1900" b="1" dirty="0" smtClean="0">
                <a:latin typeface="Calibri" pitchFamily="34" charset="0"/>
                <a:cs typeface="Calibri" pitchFamily="34" charset="0"/>
              </a:rPr>
              <a:t>дифузијом</a:t>
            </a:r>
            <a:r>
              <a:rPr lang="sr-Cyrl-RS" sz="1900" dirty="0" smtClean="0">
                <a:latin typeface="Calibri" pitchFamily="34" charset="0"/>
                <a:cs typeface="Calibri" pitchFamily="34" charset="0"/>
              </a:rPr>
              <a:t> излазе из ћелија у којима су секретовани, прелазе у ванћелијски простор и циркулацију;</a:t>
            </a:r>
            <a:endParaRPr lang="en-US" sz="1900" dirty="0" smtClean="0">
              <a:latin typeface="Calibri" pitchFamily="34" charset="0"/>
              <a:cs typeface="Calibri" pitchFamily="34" charset="0"/>
            </a:endParaRPr>
          </a:p>
          <a:p>
            <a:pPr lvl="1"/>
            <a:endParaRPr lang="en-US" sz="19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1" descr="C:\Users\Vladimir Zivkovic\Desktop\GANONG\SLIKE\XX POGLAVLjE\PNG\Gan024_Deo_20-0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99376" y="1340768"/>
            <a:ext cx="3812576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Инсулин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Рецептори за инсулин се налазе свуда у телу, чак и у ћелијама у којима инсулин не повећава улазак глукозе;</a:t>
            </a:r>
          </a:p>
          <a:p>
            <a:endParaRPr lang="ru-RU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Инсулински рецептор се састоји од две α (налазе се у потпуности ван ћелије) и две β-гликопротеинске субјединице (пролазе кроз ћелијску мембрану);</a:t>
            </a:r>
          </a:p>
          <a:p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636912"/>
            <a:ext cx="3230558" cy="4004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2852936"/>
            <a:ext cx="3312368" cy="3702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Инсулин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За α-субјединицу се везује инсулин, док β-субјединица, која пролази кроз ћелијску мембрану, на свом интрацелуларном крају испољава тирозин киназну активност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;</a:t>
            </a:r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ru-RU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Инсулин изазива аутофосфорилацију β-субјединица на тирозинским остацима, која је неопходна за остваривање биолошких дејстава инсулина.</a:t>
            </a: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0000" y="3488052"/>
            <a:ext cx="6804000" cy="3369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Инсулин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Аутофосфорилација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β-субјединица активира локалну тирозин киназу, која фосфорилише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већи број других ензима (попут инсулин-рецептор супстрата -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IRS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);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Као последица дејства инсулина:</a:t>
            </a:r>
          </a:p>
          <a:p>
            <a:pPr marL="542925" indent="-180975">
              <a:buFont typeface="Calibri" pitchFamily="34" charset="0"/>
              <a:buChar char="‐"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ћелијске мембране 80% ћелија у организму постају пропустљиве за глукозу (</a:t>
            </a:r>
            <a:r>
              <a:rPr lang="ru-RU" sz="22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не укључујући нервне ћелије у мозгу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);</a:t>
            </a:r>
          </a:p>
          <a:p>
            <a:pPr marL="542925" indent="-180975">
              <a:buFont typeface="Calibri" pitchFamily="34" charset="0"/>
              <a:buChar char="‐"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ћелије постају пропустљивије за аминокиселине, калијум и фосфате;</a:t>
            </a:r>
          </a:p>
          <a:p>
            <a:pPr marL="542925" indent="-180975">
              <a:buFont typeface="Calibri" pitchFamily="34" charset="0"/>
              <a:buChar char="‐"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мења се активност великог броја унутарћелијских ензима – активирају се или се инактивирају, углавном као последица фосфорилационог статуса;</a:t>
            </a:r>
          </a:p>
          <a:p>
            <a:pPr marL="542925" indent="-180975">
              <a:buFont typeface="Calibri" pitchFamily="34" charset="0"/>
              <a:buChar char="‐"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мења се стопа транскрипције ДНК и транслације иРНК за велики број протеина који учествују у метаболизму ћелије.</a:t>
            </a:r>
          </a:p>
          <a:p>
            <a:pPr marL="542925" indent="-180975">
              <a:buFont typeface="Calibri" pitchFamily="34" charset="0"/>
              <a:buChar char="‐"/>
            </a:pPr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Инсулин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5904656" cy="5904656"/>
          </a:xfrm>
        </p:spPr>
        <p:txBody>
          <a:bodyPr/>
          <a:lstStyle/>
          <a:p>
            <a:r>
              <a:rPr lang="el-GR" sz="2200" dirty="0" smtClean="0">
                <a:latin typeface="Calibri" pitchFamily="34" charset="0"/>
                <a:cs typeface="Calibri" pitchFamily="34" charset="0"/>
              </a:rPr>
              <a:t>β-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ћелије панкреаса секретују инсулин као одговор на повећану концентрацију глукозе у плазми;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Глукоза улази у β-ћелије преко GLUT 2 транспортера, након чега се фосфорилише деловањем глукокиназе и, најзад, метаболише до пирувата у цитоплазми;</a:t>
            </a:r>
          </a:p>
          <a:p>
            <a:endParaRPr lang="ru-RU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Пируват улази у митохондрије и метаболише се до CO</a:t>
            </a:r>
            <a:r>
              <a:rPr lang="ru-RU" sz="2200" baseline="-25000" dirty="0" smtClean="0">
                <a:latin typeface="Calibri" pitchFamily="34" charset="0"/>
                <a:cs typeface="Calibri" pitchFamily="34" charset="0"/>
              </a:rPr>
              <a:t>2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и H</a:t>
            </a:r>
            <a:r>
              <a:rPr lang="ru-RU" sz="2200" baseline="-25000" dirty="0" smtClean="0">
                <a:latin typeface="Calibri" pitchFamily="34" charset="0"/>
                <a:cs typeface="Calibri" pitchFamily="34" charset="0"/>
              </a:rPr>
              <a:t>2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O у циклусу лимунске киселине, при чему се ствара ATP у процесу оксидативне фосфорилације;</a:t>
            </a:r>
          </a:p>
          <a:p>
            <a:endParaRPr lang="ru-RU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ATP улази у цитоплазму, и изазива инхибицију ATP-зависних калијумових канале, чиме се смањује излазак К</a:t>
            </a:r>
            <a:r>
              <a:rPr lang="ru-RU" sz="2200" baseline="30000" dirty="0" smtClean="0">
                <a:latin typeface="Calibri" pitchFamily="34" charset="0"/>
                <a:cs typeface="Calibri" pitchFamily="34" charset="0"/>
              </a:rPr>
              <a:t>+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из ћелије.</a:t>
            </a:r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3168799"/>
            <a:ext cx="3339518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116632"/>
            <a:ext cx="2899965" cy="2853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Инсулин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5904656" cy="5904656"/>
          </a:xfrm>
        </p:spPr>
        <p:txBody>
          <a:bodyPr/>
          <a:lstStyle/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Смањење изласка К</a:t>
            </a:r>
            <a:r>
              <a:rPr lang="sr-Cyrl-RS" sz="2200" baseline="30000" dirty="0" smtClean="0">
                <a:latin typeface="Calibri" pitchFamily="34" charset="0"/>
                <a:cs typeface="Calibri" pitchFamily="34" charset="0"/>
              </a:rPr>
              <a:t>+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из ћелије повећава позитивност унутар ћелије и изазива деполаризацију;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Деполаризација изазива отварање волтаж-зависних Са</a:t>
            </a:r>
            <a:r>
              <a:rPr lang="ru-RU" sz="22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канала и уласка Са</a:t>
            </a:r>
            <a:r>
              <a:rPr lang="ru-RU" sz="22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у </a:t>
            </a:r>
            <a:r>
              <a:rPr lang="el-GR" sz="2200" dirty="0" smtClean="0">
                <a:latin typeface="Calibri" pitchFamily="34" charset="0"/>
                <a:cs typeface="Calibri" pitchFamily="34" charset="0"/>
              </a:rPr>
              <a:t>β-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ћелије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ru-RU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Улазак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Ca</a:t>
            </a:r>
            <a:r>
              <a:rPr lang="en-US" sz="22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у ћелију изазива егзоцитозу секреторних гранула које садрже инсулин, чиме се ствара инцијални пик инсулинске секреције;</a:t>
            </a:r>
          </a:p>
          <a:p>
            <a:endParaRPr lang="ru-RU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Повратна спрега између глукозе и секреције инсулина је веома прецизна, тако да су концентрације глукозе и инсулина у плазми стриктно паралелне.</a:t>
            </a:r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116632"/>
            <a:ext cx="2899965" cy="2853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3168799"/>
            <a:ext cx="3339518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Инсулин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При физиолошким вредностима глукозе које постоје у периоду гладовања између оброка лучење инсулина је минимално;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Уколико се концентрација глукозе у крви (</a:t>
            </a:r>
            <a:r>
              <a:rPr lang="sr-Cyrl-RS" sz="2200" b="1" u="sng" dirty="0" smtClean="0">
                <a:latin typeface="Calibri" pitchFamily="34" charset="0"/>
                <a:cs typeface="Calibri" pitchFamily="34" charset="0"/>
              </a:rPr>
              <a:t>гликемија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) повећа два или три пута, секреција инсулина се такође значајно повећава, при чему постоје две фазе повећања његове секреције;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pPr marL="542925" indent="-180975">
              <a:buFont typeface="Calibri" pitchFamily="34" charset="0"/>
              <a:buChar char="‐"/>
            </a:pPr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8350" y="3068960"/>
            <a:ext cx="50673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70398" y="4013726"/>
            <a:ext cx="4203204" cy="2844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Инсулин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Концентрација инсулина се повећава скоро десетоструко након 3 до 5 минута од акутног повећања гликемије;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Ово повећање инсулина у крви (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инсулинемија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) је последица ослобађања већ формираног инсулина, који се налази у гранулама </a:t>
            </a:r>
            <a:r>
              <a:rPr lang="el-GR" sz="2200" dirty="0" smtClean="0">
                <a:latin typeface="Calibri" pitchFamily="34" charset="0"/>
                <a:cs typeface="Calibri" pitchFamily="34" charset="0"/>
              </a:rPr>
              <a:t>β-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ћелија панкреаса;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Имајући у виду да је полуживот инсулина око 6 минута, концентрација инсулина у крви се смањује током наредних 5 до 10 минута.</a:t>
            </a:r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pPr marL="542925" indent="-180975">
              <a:buFont typeface="Calibri" pitchFamily="34" charset="0"/>
              <a:buChar char="‐"/>
            </a:pPr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70398" y="4013726"/>
            <a:ext cx="4203204" cy="2844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Инсулин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Након отприлике 15 минута секреција инсулина се поново повећава и достиже плато који се одржава током наредних 2 до 3 сата;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Вредности инсулинемије током овог другог повећања углавном достижу више вредности у односу на иницијално повећање;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Повећање инсулинемије у овој фази је последица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како ослобађања претходно синтетисаног инсулина, тако и активације ензимског система за синтезу инсулина и ослобађања новосинтетисаног инсулина.</a:t>
            </a:r>
          </a:p>
          <a:p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pPr marL="542925" indent="-180975">
              <a:buFont typeface="Calibri" pitchFamily="34" charset="0"/>
              <a:buChar char="‐"/>
            </a:pPr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Транспортери за глукозу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Глукоза улази у ћелије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олакшаном дифузијом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или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секундарно активним транспортом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Транспортери који омогућавају олакшану дифузију глукозе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– </a:t>
            </a:r>
            <a:r>
              <a:rPr lang="en-US" sz="2200" b="1" u="sng" dirty="0" smtClean="0">
                <a:latin typeface="Calibri" pitchFamily="34" charset="0"/>
                <a:cs typeface="Calibri" pitchFamily="34" charset="0"/>
              </a:rPr>
              <a:t>GLUT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- </a:t>
            </a:r>
            <a:r>
              <a:rPr lang="en-US" sz="2200" i="1" dirty="0" smtClean="0">
                <a:latin typeface="Calibri" pitchFamily="34" charset="0"/>
                <a:cs typeface="Calibri" pitchFamily="34" charset="0"/>
              </a:rPr>
              <a:t>facilitated diffusion glucose transporters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– имају више чланова подељених у више различитих класа, и омогућавају улазак глукозе у већину периферних ткива, зависно или независно од инсулина;</a:t>
            </a:r>
          </a:p>
          <a:p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Транспортери који омогућавају котранспорт глукозе са натријумом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– </a:t>
            </a:r>
            <a:r>
              <a:rPr lang="en-US" sz="2200" b="1" u="sng" dirty="0" smtClean="0">
                <a:latin typeface="Calibri" pitchFamily="34" charset="0"/>
                <a:cs typeface="Calibri" pitchFamily="34" charset="0"/>
              </a:rPr>
              <a:t>SGLT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– </a:t>
            </a:r>
            <a:r>
              <a:rPr lang="en-US" sz="2200" i="1" dirty="0" smtClean="0">
                <a:latin typeface="Calibri" pitchFamily="34" charset="0"/>
                <a:cs typeface="Calibri" pitchFamily="34" charset="0"/>
              </a:rPr>
              <a:t>sodium–glucose linked transporters</a:t>
            </a:r>
            <a:r>
              <a:rPr lang="sr-Cyrl-RS" sz="2200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– омогућавају котранспорт глукозе са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Na+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у цревном епителу и епителу бубрежних тубула.</a:t>
            </a:r>
          </a:p>
          <a:p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3554" name="Picture 2" descr="Image result for glut transpor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437112"/>
            <a:ext cx="3682380" cy="2113687"/>
          </a:xfrm>
          <a:prstGeom prst="rect">
            <a:avLst/>
          </a:prstGeom>
          <a:noFill/>
        </p:spPr>
      </p:pic>
      <p:pic>
        <p:nvPicPr>
          <p:cNvPr id="23556" name="Picture 4" descr="Image result for SGLT  transport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4365104"/>
            <a:ext cx="3131840" cy="20878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Инсулин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Након оброка богатог угљеним хидратима, глукоза се апсорбује у крв и изазива брзо повећање ослобађања инсулина, који узрокује брзо преузимање и метаболисање глукозе у готово свим ћелијама и ткивима организма, пре свега у мишићима, масном ткиву и јетри;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Током мировања мишића пропустљивост ћелијске мембране мишићних ћелија за глукозу је врло мала,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изузев ако је стимулисана инсулином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У условима мишићног рада пропустљивост ћелијске мембране мишићних ћелија за глукозу се повећава и при ниским концентрацијама инсулина;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У условима након оброка пропустљивост ћелијске мембране мишићних ћелија за глукозу се знатно повећева услед ослобађања велике количине инсулина, иако мишићи нису активни.</a:t>
            </a:r>
          </a:p>
          <a:p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Грађа хормона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6512" y="764704"/>
            <a:ext cx="4968552" cy="5904656"/>
          </a:xfrm>
        </p:spPr>
        <p:txBody>
          <a:bodyPr/>
          <a:lstStyle/>
          <a:p>
            <a:r>
              <a:rPr lang="sr-Cyrl-RS" sz="2200" b="1" u="sng" dirty="0" smtClean="0">
                <a:latin typeface="Calibri" pitchFamily="34" charset="0"/>
                <a:cs typeface="Calibri" pitchFamily="34" charset="0"/>
              </a:rPr>
              <a:t>Амини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:</a:t>
            </a:r>
            <a:endParaRPr lang="sr-Cyrl-RS" sz="1900" dirty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z="1900" dirty="0" smtClean="0">
                <a:latin typeface="Calibri" pitchFamily="34" charset="0"/>
                <a:cs typeface="Calibri" pitchFamily="34" charset="0"/>
              </a:rPr>
              <a:t>	Деривати </a:t>
            </a:r>
            <a:r>
              <a:rPr lang="sr-Cyrl-RS" sz="1900" b="1" u="sng" dirty="0" smtClean="0">
                <a:latin typeface="Calibri" pitchFamily="34" charset="0"/>
                <a:cs typeface="Calibri" pitchFamily="34" charset="0"/>
              </a:rPr>
              <a:t>тирозина</a:t>
            </a:r>
            <a:r>
              <a:rPr lang="sr-Cyrl-RS" sz="1900" dirty="0" smtClean="0">
                <a:latin typeface="Calibri" pitchFamily="34" charset="0"/>
                <a:cs typeface="Calibri" pitchFamily="34" charset="0"/>
              </a:rPr>
              <a:t>: </a:t>
            </a:r>
            <a:r>
              <a:rPr lang="sr-Cyrl-RS" sz="1900" b="1" dirty="0" smtClean="0">
                <a:latin typeface="Calibri" pitchFamily="34" charset="0"/>
                <a:cs typeface="Calibri" pitchFamily="34" charset="0"/>
              </a:rPr>
              <a:t>тиреоидни хормони</a:t>
            </a:r>
            <a:r>
              <a:rPr lang="sr-Cyrl-RS" sz="19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1900" b="1" dirty="0" smtClean="0">
                <a:latin typeface="Calibri" pitchFamily="34" charset="0"/>
                <a:cs typeface="Calibri" pitchFamily="34" charset="0"/>
              </a:rPr>
              <a:t>адреналин</a:t>
            </a:r>
            <a:r>
              <a:rPr lang="sr-Cyrl-RS" sz="19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sr-Cyrl-RS" sz="1900" b="1" dirty="0" smtClean="0">
                <a:latin typeface="Calibri" pitchFamily="34" charset="0"/>
                <a:cs typeface="Calibri" pitchFamily="34" charset="0"/>
              </a:rPr>
              <a:t>норадреналин</a:t>
            </a:r>
          </a:p>
          <a:p>
            <a:pPr>
              <a:buNone/>
            </a:pPr>
            <a:r>
              <a:rPr lang="sr-Cyrl-RS" sz="1900" dirty="0" smtClean="0">
                <a:latin typeface="Calibri" pitchFamily="34" charset="0"/>
                <a:cs typeface="Calibri" pitchFamily="34" charset="0"/>
              </a:rPr>
              <a:t>	Деривати </a:t>
            </a:r>
            <a:r>
              <a:rPr lang="sr-Cyrl-RS" sz="1900" b="1" u="sng" dirty="0" smtClean="0">
                <a:latin typeface="Calibri" pitchFamily="34" charset="0"/>
                <a:cs typeface="Calibri" pitchFamily="34" charset="0"/>
              </a:rPr>
              <a:t>триптофана</a:t>
            </a:r>
            <a:r>
              <a:rPr lang="sr-Cyrl-RS" sz="1900" dirty="0" smtClean="0">
                <a:latin typeface="Calibri" pitchFamily="34" charset="0"/>
                <a:cs typeface="Calibri" pitchFamily="34" charset="0"/>
              </a:rPr>
              <a:t>: </a:t>
            </a:r>
            <a:r>
              <a:rPr lang="sr-Cyrl-RS" sz="1900" b="1" dirty="0" smtClean="0">
                <a:latin typeface="Calibri" pitchFamily="34" charset="0"/>
                <a:cs typeface="Calibri" pitchFamily="34" charset="0"/>
              </a:rPr>
              <a:t>серотонин</a:t>
            </a:r>
            <a:r>
              <a:rPr lang="sr-Cyrl-RS" sz="19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sr-Cyrl-RS" sz="1900" b="1" dirty="0" smtClean="0">
                <a:latin typeface="Calibri" pitchFamily="34" charset="0"/>
                <a:cs typeface="Calibri" pitchFamily="34" charset="0"/>
              </a:rPr>
              <a:t>мелатонин</a:t>
            </a:r>
          </a:p>
          <a:p>
            <a:pPr lvl="1">
              <a:buFont typeface="Arial" pitchFamily="34" charset="0"/>
              <a:buChar char="•"/>
            </a:pPr>
            <a:r>
              <a:rPr lang="sr-Cyrl-RS" sz="1900" dirty="0" smtClean="0">
                <a:latin typeface="Calibri" pitchFamily="34" charset="0"/>
                <a:cs typeface="Calibri" pitchFamily="34" charset="0"/>
              </a:rPr>
              <a:t>тиреоидни хормони синтетишу се у штитастој (тиреоидној жлезди);</a:t>
            </a:r>
          </a:p>
          <a:p>
            <a:pPr lvl="1">
              <a:buFont typeface="Arial" pitchFamily="34" charset="0"/>
              <a:buChar char="•"/>
            </a:pPr>
            <a:r>
              <a:rPr lang="sr-Cyrl-RS" sz="1900" dirty="0" smtClean="0">
                <a:latin typeface="Calibri" pitchFamily="34" charset="0"/>
                <a:cs typeface="Calibri" pitchFamily="34" charset="0"/>
              </a:rPr>
              <a:t>адреналин и норадреналин (</a:t>
            </a:r>
            <a:r>
              <a:rPr lang="sr-Cyrl-RS" sz="1900" b="1" u="sng" dirty="0" smtClean="0">
                <a:latin typeface="Calibri" pitchFamily="34" charset="0"/>
                <a:cs typeface="Calibri" pitchFamily="34" charset="0"/>
              </a:rPr>
              <a:t>катехоламини</a:t>
            </a:r>
            <a:r>
              <a:rPr lang="sr-Cyrl-RS" sz="1900" dirty="0" smtClean="0">
                <a:latin typeface="Calibri" pitchFamily="34" charset="0"/>
                <a:cs typeface="Calibri" pitchFamily="34" charset="0"/>
              </a:rPr>
              <a:t>) се синтетишу у сржи надбубрежне жлезде;</a:t>
            </a:r>
          </a:p>
          <a:p>
            <a:pPr lvl="1">
              <a:buFont typeface="Arial" pitchFamily="34" charset="0"/>
              <a:buChar char="•"/>
            </a:pPr>
            <a:r>
              <a:rPr lang="sr-Cyrl-RS" sz="1900" dirty="0" smtClean="0">
                <a:latin typeface="Calibri" pitchFamily="34" charset="0"/>
                <a:cs typeface="Calibri" pitchFamily="34" charset="0"/>
              </a:rPr>
              <a:t>тиреоидни хормони се депонују у облику тиреоглобулина, одакле се одвајају и секретују у циркулацију;</a:t>
            </a:r>
          </a:p>
          <a:p>
            <a:pPr lvl="1">
              <a:buFont typeface="Arial" pitchFamily="34" charset="0"/>
              <a:buChar char="•"/>
            </a:pPr>
            <a:r>
              <a:rPr lang="sr-Cyrl-RS" sz="1900" dirty="0" smtClean="0">
                <a:latin typeface="Calibri" pitchFamily="34" charset="0"/>
                <a:cs typeface="Calibri" pitchFamily="34" charset="0"/>
              </a:rPr>
              <a:t>тиреоидни хормони се у циркулацији везују за протеине – тироид-везујући глобулин;</a:t>
            </a:r>
          </a:p>
          <a:p>
            <a:pPr lvl="1">
              <a:buFont typeface="Arial" pitchFamily="34" charset="0"/>
              <a:buChar char="•"/>
            </a:pPr>
            <a:r>
              <a:rPr lang="sr-Cyrl-RS" sz="1900" dirty="0" smtClean="0">
                <a:latin typeface="Calibri" pitchFamily="34" charset="0"/>
                <a:cs typeface="Calibri" pitchFamily="34" charset="0"/>
              </a:rPr>
              <a:t>катехламини се пакују у секреторне грануле и ослобађају егзоцитозом у циркулацију.</a:t>
            </a:r>
          </a:p>
          <a:p>
            <a:pPr lvl="1">
              <a:buFont typeface="Calibri" pitchFamily="34" charset="0"/>
              <a:buChar char="‒"/>
            </a:pPr>
            <a:endParaRPr lang="sr-Cyrl-RS" sz="18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54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628800"/>
            <a:ext cx="4117753" cy="2914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Инсулин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Инсулин изазива повећање броја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GLUT4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транспортера за глукозу у ћелијској мембрани мишићних ћелија;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У условима вишка глукозе, када мишићне ћелије нису активне, глукоза се складишти у облику гликогена (до 3% масе мишића);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Разградњом гликогена ослобађа се глукоза која се користи у енергетским процесима.</a:t>
            </a:r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38413" y="3609553"/>
            <a:ext cx="406717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Инсулин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Инсулин омогућава брзо преузимање глукозе из циркулације у хепатоците, на исти начин као и у мишићима;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Инсулин повећава активност ензима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гликоген синтазе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услед чега се глукоза у јетри депонује у облику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гликогена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из кога се ослобађа у условима гладовања између оброка –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стабилне вредности гликемије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marL="714375" indent="-171450">
              <a:buFont typeface="Calibri" pitchFamily="34" charset="0"/>
              <a:buChar char="‐"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Инсулин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инхибира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фосфорилазу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у јетри – ензим који разлаже гликоген;</a:t>
            </a:r>
          </a:p>
          <a:p>
            <a:pPr marL="714375" indent="-171450">
              <a:buFont typeface="Calibri" pitchFamily="34" charset="0"/>
              <a:buChar char="‐"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Инсулин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повећава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активност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ензима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глукокиназе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који катализује фосфорилацију глукозе (глукозо 6-фосфат);</a:t>
            </a:r>
          </a:p>
          <a:p>
            <a:pPr marL="714375" indent="-171450">
              <a:buFont typeface="Calibri" pitchFamily="34" charset="0"/>
              <a:buChar char="‐"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Инсулин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повећава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активност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гликоген синтазе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marL="714375" indent="-171450">
              <a:buFont typeface="Calibri" pitchFamily="34" charset="0"/>
              <a:buChar char="‐"/>
            </a:pPr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pPr marL="361950" indent="-361950">
              <a:buFont typeface="Arial" pitchFamily="34" charset="0"/>
              <a:buChar char="•"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Повећање садржаја гликогена у јетри до 6% њене масе (≈100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g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гликогена);</a:t>
            </a:r>
          </a:p>
          <a:p>
            <a:pPr marL="361950" indent="-361950">
              <a:buFont typeface="Arial" pitchFamily="34" charset="0"/>
              <a:buChar char="•"/>
            </a:pPr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pPr marL="361950" indent="-361950">
              <a:buFont typeface="Arial" pitchFamily="34" charset="0"/>
              <a:buChar char="•"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Инсулин смањује глуконеогенезу у јетри и поспешује конверзију глукозе у масне киселине.</a:t>
            </a: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Инсулин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Када се попуне резерве гликогена у јетри, вишак глукозе се преводи у пируват у процесу гликолизе, који се потом преводи у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ацетил-СоА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почетни супстрат за синтезу масних киселина;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Вишак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цитрата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изоцитрата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који настају у Крепсовом циклусу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активирају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ацетил-СоА карбоксилазу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која катализује наградњу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малонил-СоА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– први ступањ у синтези масних киселина;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Масне киселине се синтетишу у јетри и формирају се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триглицериди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који се пакују у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липопротеинске честице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Инсулин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активира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липопротеинску липазу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ензим у капиларима масног ткива који цепа молекуле липопротеина и омогућава преузимање триглицерида у адипоците;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Инсулин инхибира хормон-сензитивну липазу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ензим који разграђује већ формиране триглицериде у масном ткиву;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Инсулин поспешује улазак глукозе у адипоците на исти начин као и у јетри и мишићима – глукоза у адипоцитима се преводи у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α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-глицерол фосфат.</a:t>
            </a:r>
          </a:p>
          <a:p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Инсулин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Недостатак инсулина драстично мења метаболизам масти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marL="714375" indent="-171450">
              <a:buFont typeface="Calibri" pitchFamily="34" charset="0"/>
              <a:buChar char="‐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Активност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хормон-сензитивне липазе се драматично повећава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– интензивна липолиза триглицерида из масног ткива и ослобађање масних киселина и глицерола у циркулацију –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масне киселине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постају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доминантан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извор енергије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у организму (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изузев у мозгу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);</a:t>
            </a:r>
          </a:p>
          <a:p>
            <a:pPr marL="714375" indent="-171450">
              <a:buFont typeface="Calibri" pitchFamily="34" charset="0"/>
              <a:buChar char="‐"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marL="714375" indent="-171450">
              <a:buFont typeface="Calibri" pitchFamily="34" charset="0"/>
              <a:buChar char="‐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Велика количина масних киселина у плазми уз недостатак инсулина изазива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повећање синтезе фосфолипида и холестерола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у јетри – вишеструко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повећање липопротеинских честица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у циркулацији – изражен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проатерогени ефекат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marL="714375" indent="-171450">
              <a:buFont typeface="Calibri" pitchFamily="34" charset="0"/>
              <a:buChar char="‐"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marL="714375" indent="-171450">
              <a:buFont typeface="Calibri" pitchFamily="34" charset="0"/>
              <a:buChar char="‐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У недостатку инсулина и у условима повишене концентрације масних киселина повећава се карнитински транспортни механизам и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β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-оксидација масних киселина – настају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велике количине ацетил-СоА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који се преводи у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 ацетоацетатну киселину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– из ацетоацетатне киселине настају </a:t>
            </a:r>
            <a:r>
              <a:rPr lang="el-GR" sz="2000" b="1" dirty="0" smtClean="0">
                <a:latin typeface="Calibri" pitchFamily="34" charset="0"/>
                <a:cs typeface="Calibri" pitchFamily="34" charset="0"/>
              </a:rPr>
              <a:t>β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-хидроксибутерна киселина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ацетон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–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метаболичка ацидоза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(кетоацидоза) –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кома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Инсулин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Инсулин је кључни фактор за регулацију метаболизма аминокиселина и протеина;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Аминокиселине (пре свга аргинин и лизин) имају сличан ефекат на лучење инсулина као и глукоза;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Ако се аминокиселине апликују изоловано, при ниским концентрацијама глукозе, настаје благо повећање секреције инсулина, а у случају симултаног повећања концентрације глукозе и аминокиселина у крви секреција инсулина се повећава двоструко у односу на изоловано повећање гликемије;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Инсулин стимулише транспорт аминокиселина (валин, леуцин, изолеуцин, тирозин и фенилаланин) – ефекти слични хормону раста;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Инсулин поспешује транслацију иРНК – поспешује синтезу протеина;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Инсулин поспешује транслацију ДНК молекула и повећава садржај РНК и протеина – ензима укључених у депоновање угљених хидрата, масти и протеина.</a:t>
            </a: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150" y="4715980"/>
            <a:ext cx="2936354" cy="2097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Инсулин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Инсулин инхибира катаболизам протеина, чиме се смањује ослобађање аминокиселина из ћелија (пре свега, мишићних ћелија);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У јетри инсулин смањује глуконеогенезу, смањењем активности ензима који катализују поједине реакције – пошто су аминокиселине из плазме главни супстрат за синтезу глукозе, супресија глуконеогенезе чува аминокиселине;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Недостатак инсулина има за последицу повећање катаболизма протеина, повећање концентрације аминокиселина у плазми и престанак синтезе протеина;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Инсулин и хормон раста делују синергистички, при чему је неопходно деловање оба хормона.</a:t>
            </a: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80728"/>
            <a:ext cx="9144000" cy="4752528"/>
          </a:xfrm>
        </p:spPr>
        <p:txBody>
          <a:bodyPr/>
          <a:lstStyle/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Diabetes mellitus</a:t>
            </a:r>
            <a:br>
              <a:rPr lang="en-US" dirty="0" smtClean="0">
                <a:latin typeface="Calibri" pitchFamily="34" charset="0"/>
                <a:cs typeface="Calibri" pitchFamily="34" charset="0"/>
              </a:rPr>
            </a:br>
            <a:r>
              <a:rPr lang="sr-Cyrl-RS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sr-Cyrl-RS" dirty="0" smtClean="0">
                <a:latin typeface="Calibri" pitchFamily="34" charset="0"/>
                <a:cs typeface="Calibri" pitchFamily="34" charset="0"/>
              </a:rPr>
            </a:br>
            <a:r>
              <a:rPr lang="en-US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en-US" dirty="0" smtClean="0">
                <a:latin typeface="Calibri" pitchFamily="34" charset="0"/>
                <a:cs typeface="Calibri" pitchFamily="34" charset="0"/>
              </a:rPr>
            </a:b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3791942"/>
            <a:ext cx="35283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Тип 1</a:t>
            </a:r>
          </a:p>
          <a:p>
            <a:pPr algn="ctr"/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инсулин независни</a:t>
            </a:r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580112" y="3789040"/>
            <a:ext cx="35283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Тип 2</a:t>
            </a:r>
          </a:p>
          <a:p>
            <a:pPr algn="ctr"/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инсулин зависни</a:t>
            </a:r>
            <a:endParaRPr lang="en-US" sz="3200" dirty="0"/>
          </a:p>
        </p:txBody>
      </p:sp>
      <p:cxnSp>
        <p:nvCxnSpPr>
          <p:cNvPr id="7" name="Straight Arrow Connector 6"/>
          <p:cNvCxnSpPr>
            <a:endCxn id="4" idx="0"/>
          </p:cNvCxnSpPr>
          <p:nvPr/>
        </p:nvCxnSpPr>
        <p:spPr>
          <a:xfrm flipH="1">
            <a:off x="1764196" y="2636912"/>
            <a:ext cx="863588" cy="115503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>
            <a:endCxn id="5" idx="0"/>
          </p:cNvCxnSpPr>
          <p:nvPr/>
        </p:nvCxnSpPr>
        <p:spPr>
          <a:xfrm>
            <a:off x="6516216" y="2636912"/>
            <a:ext cx="828092" cy="1152128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Глукагон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Глукагон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је линеарни полипептид кога секретују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α-ћелије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панкреасних острваца и горњи делови гастроинтестиналног тракта;</a:t>
            </a:r>
          </a:p>
          <a:p>
            <a:endParaRPr lang="ru-RU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Глукагон је полипептид који садржи 29 аминокиселина и лучи се у α-ћелијама панкреаса, L-ћелијама доњих делова гастроинтестиналног тракта и у мозгу, а;</a:t>
            </a:r>
          </a:p>
          <a:p>
            <a:endParaRPr lang="ru-RU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Представља продукт једне иРНК, која се различито обрађује у различитим ткивима;</a:t>
            </a:r>
          </a:p>
          <a:p>
            <a:endParaRPr lang="ru-RU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У α-ћелијама препроглукагон се превасходно преводи у глукагон и главни проглукагонски фрагмент;</a:t>
            </a:r>
          </a:p>
          <a:p>
            <a:endParaRPr lang="ru-RU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У L-ћелијама се препроглукагон превасходно преводи у глицентин, полипепид који се састоји од глукагона коме су придодати додатни аминокиселински остаци, као и у полипептиде сличне глукагону 1 и 2;</a:t>
            </a:r>
          </a:p>
          <a:p>
            <a:endParaRPr lang="ru-RU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Глукагон има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гликогенолитичко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глуконеогенетичко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липолитичко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кетогено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дејство.</a:t>
            </a: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Глукагон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Полуживот глукагона у циркулацији износи 5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до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10 минута, разграђује се у многим ткивима, али углавном у јетри;</a:t>
            </a:r>
          </a:p>
          <a:p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Због његовог примарног ослобађања у портални крвоток и проласка кроз јетру пре уласка у периферну циркулацију, његова концентрација у периферној крви је релативно мала;</a:t>
            </a:r>
          </a:p>
          <a:p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el-GR" sz="2200" dirty="0" smtClean="0">
                <a:latin typeface="Calibri" pitchFamily="34" charset="0"/>
                <a:cs typeface="Calibri" pitchFamily="34" charset="0"/>
              </a:rPr>
              <a:t>β-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ћелије панкреаса садрже неуротрансмитер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GABA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и показано је да са повећањем секреције инсулина под утицајем хипергликемије долази до ослобађања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GABA,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која делује на </a:t>
            </a:r>
            <a:r>
              <a:rPr lang="el-GR" sz="2200" dirty="0" smtClean="0">
                <a:latin typeface="Calibri" pitchFamily="34" charset="0"/>
                <a:cs typeface="Calibri" pitchFamily="34" charset="0"/>
              </a:rPr>
              <a:t>α-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ћелије и снижава секрецију глукагона преко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GABA</a:t>
            </a:r>
            <a:r>
              <a:rPr lang="ru-RU" sz="2200" baseline="-25000" dirty="0" smtClean="0">
                <a:latin typeface="Calibri" pitchFamily="34" charset="0"/>
                <a:cs typeface="Calibri" pitchFamily="34" charset="0"/>
              </a:rPr>
              <a:t>А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рецептора;</a:t>
            </a:r>
          </a:p>
          <a:p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Ови рецептори су канали за </a:t>
            </a:r>
            <a:r>
              <a:rPr lang="en-US" sz="2200" dirty="0" err="1" smtClean="0">
                <a:latin typeface="Calibri" pitchFamily="34" charset="0"/>
                <a:cs typeface="Calibri" pitchFamily="34" charset="0"/>
              </a:rPr>
              <a:t>Cl</a:t>
            </a:r>
            <a:r>
              <a:rPr lang="en-US" sz="2200" baseline="30000" dirty="0" smtClean="0">
                <a:latin typeface="Calibri" pitchFamily="34" charset="0"/>
                <a:cs typeface="Calibri" pitchFamily="34" charset="0"/>
              </a:rPr>
              <a:t>-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тако да њихово активирање резултира повећаним уласком </a:t>
            </a:r>
            <a:r>
              <a:rPr lang="en-US" sz="2200" dirty="0" err="1" smtClean="0">
                <a:latin typeface="Calibri" pitchFamily="34" charset="0"/>
                <a:cs typeface="Calibri" pitchFamily="34" charset="0"/>
              </a:rPr>
              <a:t>Cl</a:t>
            </a:r>
            <a:r>
              <a:rPr lang="en-US" sz="2200" baseline="30000" dirty="0" smtClean="0">
                <a:latin typeface="Calibri" pitchFamily="34" charset="0"/>
                <a:cs typeface="Calibri" pitchFamily="34" charset="0"/>
              </a:rPr>
              <a:t>-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у ћелију хиперполаризујући </a:t>
            </a:r>
            <a:r>
              <a:rPr lang="el-GR" sz="2200" dirty="0" smtClean="0">
                <a:latin typeface="Calibri" pitchFamily="34" charset="0"/>
                <a:cs typeface="Calibri" pitchFamily="34" charset="0"/>
              </a:rPr>
              <a:t>α-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ћелије;</a:t>
            </a:r>
          </a:p>
          <a:p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Холецистокинин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и гастрин повећавају секрецију глукагона, а секретин га инхибише.</a:t>
            </a: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Глукагон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Концентрација глукозе у плазми је најзначајнији фактор који утиче на ослобађање глукагона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ru-RU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Смањење концентрације глукозе током периода гладовања и евентуална хипогликемија изазивају вишеструко повећање концентрације глукагона у плазми;</a:t>
            </a:r>
          </a:p>
          <a:p>
            <a:endParaRPr lang="ru-RU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Повећање концентрације аминокиселина у плазми након оброка повећава секрецију глукагона – слични одговори инсулина и глукагона на повећање аминокиселина у плазми;</a:t>
            </a:r>
          </a:p>
          <a:p>
            <a:endParaRPr lang="ru-RU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Физичка активност вишеструко повећава концентрацију глукагона – превенција настајања хипогликемије?</a:t>
            </a:r>
          </a:p>
          <a:p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Секрецију глукагона такође стимулишу </a:t>
            </a:r>
          </a:p>
          <a:p>
            <a:pPr indent="19050">
              <a:spcBef>
                <a:spcPts val="0"/>
              </a:spcBef>
              <a:buNone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импулси из симпатичког нервног </a:t>
            </a:r>
          </a:p>
          <a:p>
            <a:pPr indent="19050">
              <a:spcBef>
                <a:spcPts val="0"/>
              </a:spcBef>
              <a:buNone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система, и то преко β-адренергичких </a:t>
            </a:r>
          </a:p>
          <a:p>
            <a:pPr indent="19050">
              <a:spcBef>
                <a:spcPts val="0"/>
              </a:spcBef>
              <a:buNone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рецептора уз посредовање cAMP.</a:t>
            </a: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4408696"/>
            <a:ext cx="3191049" cy="2449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Контрола лучења хормона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764704"/>
            <a:ext cx="4392488" cy="5904656"/>
          </a:xfrm>
        </p:spPr>
        <p:txBody>
          <a:bodyPr/>
          <a:lstStyle/>
          <a:p>
            <a:pPr>
              <a:buNone/>
            </a:pPr>
            <a:endParaRPr lang="sr-Cyrl-RS" sz="2000" b="1" u="sng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Механизам повратне спреге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1900" dirty="0" smtClean="0">
                <a:latin typeface="Calibri" pitchFamily="34" charset="0"/>
                <a:cs typeface="Calibri" pitchFamily="34" charset="0"/>
              </a:rPr>
              <a:t>Врсте повратне спреге: </a:t>
            </a:r>
            <a:r>
              <a:rPr lang="sr-Cyrl-RS" sz="19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негативна</a:t>
            </a:r>
            <a:r>
              <a:rPr lang="sr-Cyrl-RS" sz="19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sr-Cyrl-RS" sz="19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позитивна</a:t>
            </a:r>
            <a:r>
              <a:rPr lang="sr-Cyrl-RS" sz="1900" dirty="0" smtClean="0">
                <a:latin typeface="Calibri" pitchFamily="34" charset="0"/>
                <a:cs typeface="Calibri" pitchFamily="34" charset="0"/>
              </a:rPr>
              <a:t> повртна спрега;</a:t>
            </a:r>
          </a:p>
          <a:p>
            <a:r>
              <a:rPr lang="sr-Cyrl-RS" sz="1900" b="1" u="sng" dirty="0" smtClean="0">
                <a:latin typeface="Calibri" pitchFamily="34" charset="0"/>
                <a:cs typeface="Calibri" pitchFamily="34" charset="0"/>
              </a:rPr>
              <a:t>Негативна повратна спрега </a:t>
            </a:r>
            <a:r>
              <a:rPr lang="sr-Cyrl-RS" sz="1900" dirty="0" smtClean="0">
                <a:latin typeface="Calibri" pitchFamily="34" charset="0"/>
                <a:cs typeface="Calibri" pitchFamily="34" charset="0"/>
              </a:rPr>
              <a:t>– након ослобађања хормона деловањем одређеног стимулуса, промене настале деловањем хормона спречавају даље ослобађање хормона;</a:t>
            </a: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1900" b="1" u="sng" dirty="0" smtClean="0">
                <a:latin typeface="Calibri" pitchFamily="34" charset="0"/>
                <a:cs typeface="Calibri" pitchFamily="34" charset="0"/>
              </a:rPr>
              <a:t>Позитивна повратна спрега </a:t>
            </a:r>
            <a:r>
              <a:rPr lang="sr-Cyrl-RS" sz="1900" dirty="0" smtClean="0">
                <a:latin typeface="Calibri" pitchFamily="34" charset="0"/>
                <a:cs typeface="Calibri" pitchFamily="34" charset="0"/>
              </a:rPr>
              <a:t>– након ослобађања хормона деловањем одређеног стимулуса, промене настале деловањем хормона фаворизују даље ослобађање хормона;</a:t>
            </a:r>
          </a:p>
          <a:p>
            <a:pPr>
              <a:buNone/>
            </a:pPr>
            <a:endParaRPr lang="sr-Cyrl-RS" sz="19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2" descr="D:\Suzana\Ganong knjiga\Ganong slike\XVI POGLAVLjE\PNG\Gan024_Deo_16-0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1371600"/>
            <a:ext cx="3805238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Глукагон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Глукагон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изазива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гликогенолизу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повећање концентрације глукозе у крви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ru-RU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Глукагон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активира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аденилил циклазу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у мембрани хепатоцита чиме се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повећава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концентрација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сАМР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у цитоплазми;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сАМР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активира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регулаторни протеин протеин-киназе, који активира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протеин-киназу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Активирана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протеин-киназа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фосфорилише ензим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фосфорилазну </a:t>
            </a:r>
            <a:r>
              <a:rPr lang="en-US" sz="2200" b="1" dirty="0" smtClean="0">
                <a:latin typeface="Calibri" pitchFamily="34" charset="0"/>
                <a:cs typeface="Calibri" pitchFamily="34" charset="0"/>
              </a:rPr>
              <a:t>b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киназу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која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преводи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фосфорилазу </a:t>
            </a:r>
            <a:r>
              <a:rPr lang="en-US" sz="2200" b="1" dirty="0" smtClean="0">
                <a:latin typeface="Calibri" pitchFamily="34" charset="0"/>
                <a:cs typeface="Calibri" pitchFamily="34" charset="0"/>
              </a:rPr>
              <a:t>b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у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фосфорилазу 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pPr algn="ctr">
              <a:buNone/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4 ATP + 2 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фосфорилаза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 b ↔ 4 ADP +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фосфорилаза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a</a:t>
            </a:r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pPr algn="ctr">
              <a:buNone/>
            </a:pPr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Фосфорилаза а катализује разградњу гликогена и ослобађање глукозо 1-фосфата;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Глукозофосфатаза катализује дефосфорилацију глукозо 1-фосфата, након чега глукоза може да изађе из хепатоцита. </a:t>
            </a:r>
          </a:p>
          <a:p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Глукагон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Глукагон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изазива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глуконеогенезу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и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повећање концентрације глукозе у крви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Уколико се све резерве гликогена из јетре исцрпе, под дејством глукагона гликемија се повећава;</a:t>
            </a:r>
          </a:p>
          <a:p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Глукагон изазива повећање преузимања аминокиселина из плазме у хепатоците и њихову конверзију у глукозу процесом глуконеогенезе;</a:t>
            </a: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Глукагон изазива повећано стварање кетонских тела смањењем нивоа малонил-CoA у јетри – глукагон инхибира депоновање и синтезу масних киселина у јетри.</a:t>
            </a: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/>
          <a:lstStyle/>
          <a:p>
            <a:r>
              <a:rPr lang="sr-Cyrl-RS" dirty="0" smtClean="0">
                <a:latin typeface="Calibri" pitchFamily="34" charset="0"/>
                <a:cs typeface="Calibri" pitchFamily="34" charset="0"/>
              </a:rPr>
              <a:t>Метаболизам калцијума и фосфата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Калцијум и фосфати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endParaRPr lang="sr-Cyrl-RS" sz="22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Концентрација калцијума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у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ванћелијској течности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је врло прецизно регулисана и одржава се на вредности од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2,4 </a:t>
            </a:r>
            <a:r>
              <a:rPr lang="en-US" sz="2200" b="1" dirty="0" err="1" smtClean="0">
                <a:latin typeface="Calibri" pitchFamily="34" charset="0"/>
                <a:cs typeface="Calibri" pitchFamily="34" charset="0"/>
              </a:rPr>
              <a:t>mmol</a:t>
            </a:r>
            <a:r>
              <a:rPr lang="en-US" sz="2200" b="1" dirty="0" smtClean="0">
                <a:latin typeface="Calibri" pitchFamily="34" charset="0"/>
                <a:cs typeface="Calibri" pitchFamily="34" charset="0"/>
              </a:rPr>
              <a:t>/l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док је концентрација Са</a:t>
            </a:r>
            <a:r>
              <a:rPr lang="sr-Cyrl-RS" sz="22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у ћелији 10000 пута мања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!!!</a:t>
            </a: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Одржавање концентрације Са</a:t>
            </a:r>
            <a:r>
              <a:rPr lang="sr-Cyrl-RS" sz="22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у физиолошким границама је кључно за више процеса у оганизму: мишићна контракција, коагулација крви, преношење нервних импулса...</a:t>
            </a: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Са</a:t>
            </a:r>
            <a:r>
              <a:rPr lang="sr-Cyrl-RS" sz="22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у плазми постоји у три облика: </a:t>
            </a:r>
          </a:p>
          <a:p>
            <a:pPr marL="895350" indent="-352425">
              <a:buFont typeface="+mj-lt"/>
              <a:buAutoNum type="arabicPeriod"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Везан за протеине плазме – 41%;</a:t>
            </a:r>
          </a:p>
          <a:p>
            <a:pPr marL="895350" indent="-352425">
              <a:buFont typeface="+mj-lt"/>
              <a:buAutoNum type="arabicPeriod"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Везан за различите анјоне (цитрати, фосфати...) – 9%;</a:t>
            </a:r>
          </a:p>
          <a:p>
            <a:pPr marL="895350" indent="-352425">
              <a:buFont typeface="+mj-lt"/>
              <a:buAutoNum type="arabicPeriod"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Слободан, јонизован – 50%.</a:t>
            </a:r>
          </a:p>
          <a:p>
            <a:pPr marL="361950" indent="-361950" defTabSz="361950">
              <a:buFont typeface="Arial" pitchFamily="34" charset="0"/>
              <a:buChar char="•"/>
            </a:pPr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Калцијум и фосфати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648072"/>
            <a:ext cx="8784976" cy="6093296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Фосфати се налазе у AТP-у, цикличном аденозин монофосфату (cAMP), 2,3-дифосфоглицерату (2,3-DPG), многим протеинима и другим виталним компонентама тела;</a:t>
            </a:r>
          </a:p>
          <a:p>
            <a:pPr>
              <a:spcBef>
                <a:spcPts val="0"/>
              </a:spcBef>
            </a:pPr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Фосфорилација и дефосфорилација протеина је укључена у регулацију ћелијске функције;</a:t>
            </a:r>
          </a:p>
          <a:p>
            <a:pPr>
              <a:spcBef>
                <a:spcPts val="0"/>
              </a:spcBef>
            </a:pPr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Неоргански фосфати у плазми доминантно постоје у облику HPO</a:t>
            </a:r>
            <a:r>
              <a:rPr lang="ru-RU" sz="2200" baseline="-25000" dirty="0" smtClean="0">
                <a:latin typeface="Calibri" pitchFamily="34" charset="0"/>
                <a:cs typeface="Calibri" pitchFamily="34" charset="0"/>
              </a:rPr>
              <a:t>4</a:t>
            </a:r>
            <a:r>
              <a:rPr lang="ru-RU" sz="2200" baseline="30000" dirty="0" smtClean="0">
                <a:latin typeface="Calibri" pitchFamily="34" charset="0"/>
                <a:cs typeface="Calibri" pitchFamily="34" charset="0"/>
              </a:rPr>
              <a:t>2–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и H</a:t>
            </a:r>
            <a:r>
              <a:rPr lang="ru-RU" sz="2200" baseline="-25000" dirty="0" smtClean="0">
                <a:latin typeface="Calibri" pitchFamily="34" charset="0"/>
                <a:cs typeface="Calibri" pitchFamily="34" charset="0"/>
              </a:rPr>
              <a:t>2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PO</a:t>
            </a:r>
            <a:r>
              <a:rPr lang="ru-RU" sz="2200" baseline="-25000" dirty="0" smtClean="0">
                <a:latin typeface="Calibri" pitchFamily="34" charset="0"/>
                <a:cs typeface="Calibri" pitchFamily="34" charset="0"/>
              </a:rPr>
              <a:t>4</a:t>
            </a:r>
            <a:r>
              <a:rPr lang="ru-RU" sz="2200" baseline="30000" dirty="0" smtClean="0">
                <a:latin typeface="Calibri" pitchFamily="34" charset="0"/>
                <a:cs typeface="Calibri" pitchFamily="34" charset="0"/>
              </a:rPr>
              <a:t>–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, чији однос зависи од рН вредности – фосфатни пуфер;</a:t>
            </a:r>
          </a:p>
          <a:p>
            <a:pPr>
              <a:spcBef>
                <a:spcPts val="0"/>
              </a:spcBef>
            </a:pPr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Пошто је тешко измерити прецизно количину HPO</a:t>
            </a:r>
            <a:r>
              <a:rPr lang="ru-RU" sz="2200" baseline="-25000" dirty="0" smtClean="0">
                <a:latin typeface="Calibri" pitchFamily="34" charset="0"/>
                <a:cs typeface="Calibri" pitchFamily="34" charset="0"/>
              </a:rPr>
              <a:t>4</a:t>
            </a:r>
            <a:r>
              <a:rPr lang="ru-RU" sz="2200" baseline="30000" dirty="0" smtClean="0">
                <a:latin typeface="Calibri" pitchFamily="34" charset="0"/>
                <a:cs typeface="Calibri" pitchFamily="34" charset="0"/>
              </a:rPr>
              <a:t>2–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и H</a:t>
            </a:r>
            <a:r>
              <a:rPr lang="ru-RU" sz="2200" baseline="-25000" dirty="0" smtClean="0">
                <a:latin typeface="Calibri" pitchFamily="34" charset="0"/>
                <a:cs typeface="Calibri" pitchFamily="34" charset="0"/>
              </a:rPr>
              <a:t>2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PO</a:t>
            </a:r>
            <a:r>
              <a:rPr lang="ru-RU" sz="2200" baseline="-25000" dirty="0" smtClean="0">
                <a:latin typeface="Calibri" pitchFamily="34" charset="0"/>
                <a:cs typeface="Calibri" pitchFamily="34" charset="0"/>
              </a:rPr>
              <a:t>4</a:t>
            </a:r>
            <a:r>
              <a:rPr lang="ru-RU" sz="2200" baseline="30000" dirty="0" smtClean="0">
                <a:latin typeface="Calibri" pitchFamily="34" charset="0"/>
                <a:cs typeface="Calibri" pitchFamily="34" charset="0"/>
              </a:rPr>
              <a:t>–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, количина фосфата се најчешће изражава кроз количину фосфора у плазми изражену у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mg/l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;</a:t>
            </a:r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Укупна концентрација фосфора у плазми износи 120 mg/l, од чега је две трећине у органској форми, док је остатак у облику неорганског фосфора (P</a:t>
            </a:r>
            <a:r>
              <a:rPr lang="ru-RU" sz="2200" baseline="-25000" dirty="0" smtClean="0">
                <a:latin typeface="Calibri" pitchFamily="34" charset="0"/>
                <a:cs typeface="Calibri" pitchFamily="34" charset="0"/>
              </a:rPr>
              <a:t>i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) – око 40 mg/l;</a:t>
            </a:r>
          </a:p>
          <a:p>
            <a:pPr>
              <a:spcBef>
                <a:spcPts val="0"/>
              </a:spcBef>
            </a:pPr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Знатне варијације у концентрацији P</a:t>
            </a:r>
            <a:r>
              <a:rPr lang="ru-RU" sz="2200" baseline="-25000" dirty="0" smtClean="0">
                <a:latin typeface="Calibri" pitchFamily="34" charset="0"/>
                <a:cs typeface="Calibri" pitchFamily="34" charset="0"/>
              </a:rPr>
              <a:t>i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немају изражене непосреден последице, а најблаже промене у концентрацији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Са</a:t>
            </a:r>
            <a:r>
              <a:rPr lang="sr-Cyrl-RS" sz="22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изазивају драматичне ефекте.</a:t>
            </a:r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Калцијум и фосфати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477" y="1368599"/>
            <a:ext cx="8387046" cy="4580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Паратхормон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Паратиреоидни хормон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(паратхормон, РТН) представља кључни механизам за регулацију концентрације Са</a:t>
            </a:r>
            <a:r>
              <a:rPr lang="sr-Cyrl-RS" sz="22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P</a:t>
            </a:r>
            <a:r>
              <a:rPr lang="ru-RU" sz="2200" baseline="-25000" dirty="0" smtClean="0">
                <a:latin typeface="Calibri" pitchFamily="34" charset="0"/>
                <a:cs typeface="Calibri" pitchFamily="34" charset="0"/>
              </a:rPr>
              <a:t>i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регулацијом њихове интестиналне апсорпције, бубрежне екскреције и реапсорпције и размене између ванћелијске течности и коштаног ткива;</a:t>
            </a:r>
          </a:p>
          <a:p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Повећана активност паратиреоидних жлезда узрокује брзу апсорпцију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Са</a:t>
            </a:r>
            <a:r>
              <a:rPr lang="sr-Cyrl-RS" sz="22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из калцијумових соли коштаног ткива, што за последицу има хиперкалцемију у ванћелијској течности, док смањена функција паратиреоидних жлезда изазива хипокалцемију која се најчеће манифостује као тетанија.</a:t>
            </a:r>
          </a:p>
          <a:p>
            <a:pPr marL="361950" indent="-361950" defTabSz="361950">
              <a:buFont typeface="Arial" pitchFamily="34" charset="0"/>
              <a:buChar char="•"/>
            </a:pPr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2770" name="Picture 2" descr="Image result for hypocalcemia tetan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4476750"/>
            <a:ext cx="2105025" cy="2381250"/>
          </a:xfrm>
          <a:prstGeom prst="rect">
            <a:avLst/>
          </a:prstGeom>
          <a:noFill/>
        </p:spPr>
      </p:pic>
      <p:pic>
        <p:nvPicPr>
          <p:cNvPr id="32772" name="Picture 4" descr="Related imag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4752974"/>
            <a:ext cx="2381250" cy="21050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Паратхормон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0" y="836712"/>
            <a:ext cx="5724128" cy="602128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Код човека најчешће постоје четири паратиреоидне жлезде: две су уграђене у горње, а две у доње полове тиреоидне жлезде.</a:t>
            </a:r>
          </a:p>
          <a:p>
            <a:pPr>
              <a:spcBef>
                <a:spcPts val="0"/>
              </a:spcBef>
            </a:pPr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Свака паратиреоидна жлезда је богато васкуларизовани диск, димензија 3 x 6 x    2 mm и садржи два различита типа ћелија.</a:t>
            </a:r>
          </a:p>
          <a:p>
            <a:pPr>
              <a:spcBef>
                <a:spcPts val="0"/>
              </a:spcBef>
            </a:pPr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Бројне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главне ћелије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, које садрже велики Голџијев комплекс, ендоплазматски ретикулум и секреторне грануле синтетишу и луче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PTH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>
              <a:spcBef>
                <a:spcPts val="0"/>
              </a:spcBef>
            </a:pPr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Мање бројне и крупније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оксифилне ћелије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садрже оксифилне грануле и велики број митохондрија у својој цитоплазми, а њихова функција за сада није позната.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6624" y="836712"/>
            <a:ext cx="3419872" cy="3282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4437112"/>
            <a:ext cx="2587625" cy="170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5472608" y="6165304"/>
            <a:ext cx="3635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Calibri" pitchFamily="34" charset="0"/>
                <a:cs typeface="Calibri" pitchFamily="34" charset="0"/>
              </a:rPr>
              <a:t>Мале ћелије су главне ћелије. Велике тачкасте ћелије (посебно оне у доњем левом делу слике)</a:t>
            </a:r>
          </a:p>
          <a:p>
            <a:pPr algn="ctr"/>
            <a:r>
              <a:rPr lang="sr-Cyrl-RS" sz="1200" dirty="0" smtClean="0">
                <a:latin typeface="Calibri" pitchFamily="34" charset="0"/>
                <a:cs typeface="Calibri" pitchFamily="34" charset="0"/>
              </a:rPr>
              <a:t>су оксифилне ћелије.</a:t>
            </a:r>
            <a:endParaRPr lang="en-US" sz="12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Паратхормон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PTH је линеарни полипептид и садржи 84 аминокиселинска остатка, синтетише се као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препро</a:t>
            </a:r>
            <a:r>
              <a:rPr lang="en-US" sz="2200" b="1" dirty="0" smtClean="0">
                <a:latin typeface="Calibri" pitchFamily="34" charset="0"/>
                <a:cs typeface="Calibri" pitchFamily="34" charset="0"/>
              </a:rPr>
              <a:t>PTH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>
              <a:spcBef>
                <a:spcPts val="0"/>
              </a:spcBef>
            </a:pPr>
            <a:endParaRPr lang="sr-Cyrl-RS" sz="9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При уласку препроPTH у ендоплазматски ретикулум, водећа секвенца се уклања са аминотерминалног краја и ствара се проPTH, од кога као крајњи продукт настаје PTH.</a:t>
            </a:r>
          </a:p>
          <a:p>
            <a:pPr>
              <a:spcBef>
                <a:spcPts val="0"/>
              </a:spcBef>
            </a:pPr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Полуживот PTH је отприлике 10 минута, а секретовани полипептид се рапидно цепа у Купферовим ћелијама јетре у фрагменте који су, вероватно, биолошки неактивни.</a:t>
            </a:r>
          </a:p>
          <a:p>
            <a:pPr>
              <a:spcBef>
                <a:spcPts val="0"/>
              </a:spcBef>
            </a:pPr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PTH делује директно на кости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изазива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њихову ресорпцију и мобилизацију Ca</a:t>
            </a:r>
            <a:r>
              <a:rPr lang="ru-RU" sz="22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>
              <a:spcBef>
                <a:spcPts val="0"/>
              </a:spcBef>
            </a:pPr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Поред повећања нивоа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Ca</a:t>
            </a:r>
            <a:r>
              <a:rPr lang="en-US" sz="22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у плазми,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PTH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повећава екскрецију фосфата урином и смањује њихову концентрацију у плазми, тако што смањује њихову реапсорпцију у проксималним тубулима.</a:t>
            </a:r>
          </a:p>
          <a:p>
            <a:pPr>
              <a:spcBef>
                <a:spcPts val="0"/>
              </a:spcBef>
            </a:pPr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PTH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повећава продукцију 1,25-дихидроксихолекалциферола, чиме се повећава апсорпција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Ca</a:t>
            </a:r>
            <a:r>
              <a:rPr lang="en-US" sz="22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из црева.</a:t>
            </a:r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Витамин </a:t>
            </a:r>
            <a:r>
              <a:rPr lang="en-US" sz="3200" dirty="0" smtClean="0">
                <a:latin typeface="Calibri" pitchFamily="34" charset="0"/>
                <a:cs typeface="Calibri" pitchFamily="34" charset="0"/>
              </a:rPr>
              <a:t>D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Активни транспорт Ca</a:t>
            </a:r>
            <a:r>
              <a:rPr lang="ru-RU" sz="22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и P</a:t>
            </a:r>
            <a:r>
              <a:rPr lang="ru-RU" sz="2200" baseline="-25000" dirty="0" smtClean="0">
                <a:latin typeface="Calibri" pitchFamily="34" charset="0"/>
                <a:cs typeface="Calibri" pitchFamily="34" charset="0"/>
              </a:rPr>
              <a:t>i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из црева се повећава под утицајем метаболита витамина D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;</a:t>
            </a:r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Витамин D</a:t>
            </a:r>
            <a:r>
              <a:rPr lang="ru-RU" sz="2200" baseline="-25000" dirty="0" smtClean="0">
                <a:latin typeface="Calibri" pitchFamily="34" charset="0"/>
                <a:cs typeface="Calibri" pitchFamily="34" charset="0"/>
              </a:rPr>
              <a:t>3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 –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холекалциферол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 -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настаје у кожи сисара од 7-дехидрохолестерола под утицајем сунчевог зрачења</a:t>
            </a:r>
            <a:r>
              <a:rPr lang="ru-RU" sz="2200" dirty="0" smtClean="0"/>
              <a:t>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1952" y="2492896"/>
            <a:ext cx="7220096" cy="436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Механизам деловања хормона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5904656"/>
          </a:xfrm>
        </p:spPr>
        <p:txBody>
          <a:bodyPr/>
          <a:lstStyle/>
          <a:p>
            <a:pPr>
              <a:buNone/>
            </a:pPr>
            <a:endParaRPr lang="sr-Cyrl-RS" sz="2000" b="1" u="sng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Рецептори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1900" dirty="0" smtClean="0">
                <a:latin typeface="Calibri" pitchFamily="34" charset="0"/>
                <a:cs typeface="Calibri" pitchFamily="34" charset="0"/>
              </a:rPr>
              <a:t>Први корак у </a:t>
            </a:r>
            <a:r>
              <a:rPr lang="sr-Cyrl-RS" sz="1900" b="1" dirty="0" smtClean="0">
                <a:latin typeface="Calibri" pitchFamily="34" charset="0"/>
                <a:cs typeface="Calibri" pitchFamily="34" charset="0"/>
              </a:rPr>
              <a:t>деловању</a:t>
            </a:r>
            <a:r>
              <a:rPr lang="sr-Cyrl-RS" sz="19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1900" b="1" dirty="0" smtClean="0">
                <a:latin typeface="Calibri" pitchFamily="34" charset="0"/>
                <a:cs typeface="Calibri" pitchFamily="34" charset="0"/>
              </a:rPr>
              <a:t>хормона</a:t>
            </a:r>
            <a:r>
              <a:rPr lang="sr-Cyrl-RS" sz="1900" dirty="0" smtClean="0">
                <a:latin typeface="Calibri" pitchFamily="34" charset="0"/>
                <a:cs typeface="Calibri" pitchFamily="34" charset="0"/>
              </a:rPr>
              <a:t> је </a:t>
            </a:r>
            <a:r>
              <a:rPr lang="sr-Cyrl-RS" sz="1900" b="1" dirty="0" smtClean="0">
                <a:latin typeface="Calibri" pitchFamily="34" charset="0"/>
                <a:cs typeface="Calibri" pitchFamily="34" charset="0"/>
              </a:rPr>
              <a:t>везивање</a:t>
            </a:r>
            <a:r>
              <a:rPr lang="sr-Cyrl-RS" sz="1900" dirty="0" smtClean="0">
                <a:latin typeface="Calibri" pitchFamily="34" charset="0"/>
                <a:cs typeface="Calibri" pitchFamily="34" charset="0"/>
              </a:rPr>
              <a:t> за </a:t>
            </a:r>
            <a:r>
              <a:rPr lang="sr-Cyrl-RS" sz="1900" b="1" dirty="0" smtClean="0">
                <a:latin typeface="Calibri" pitchFamily="34" charset="0"/>
                <a:cs typeface="Calibri" pitchFamily="34" charset="0"/>
              </a:rPr>
              <a:t>специфични рецептор </a:t>
            </a:r>
            <a:r>
              <a:rPr lang="sr-Cyrl-RS" sz="1900" dirty="0" smtClean="0">
                <a:latin typeface="Calibri" pitchFamily="34" charset="0"/>
                <a:cs typeface="Calibri" pitchFamily="34" charset="0"/>
              </a:rPr>
              <a:t>циљне ћелије;</a:t>
            </a:r>
          </a:p>
          <a:p>
            <a:pPr>
              <a:buNone/>
            </a:pPr>
            <a:r>
              <a:rPr lang="sr-Cyrl-RS" sz="1900" b="1" dirty="0" smtClean="0">
                <a:latin typeface="Calibri" pitchFamily="34" charset="0"/>
                <a:cs typeface="Calibri" pitchFamily="34" charset="0"/>
              </a:rPr>
              <a:t>	</a:t>
            </a:r>
            <a:r>
              <a:rPr lang="sr-Cyrl-RS" sz="1900" b="1" u="sng" dirty="0" smtClean="0">
                <a:latin typeface="Calibri" pitchFamily="34" charset="0"/>
                <a:cs typeface="Calibri" pitchFamily="34" charset="0"/>
              </a:rPr>
              <a:t>Локализација</a:t>
            </a:r>
            <a:r>
              <a:rPr lang="sr-Cyrl-RS" sz="1900" dirty="0" smtClean="0">
                <a:latin typeface="Calibri" pitchFamily="34" charset="0"/>
                <a:cs typeface="Calibri" pitchFamily="34" charset="0"/>
              </a:rPr>
              <a:t> рецептора циљне ћелије:</a:t>
            </a:r>
          </a:p>
          <a:p>
            <a:pPr lvl="1">
              <a:buFont typeface="Arial" pitchFamily="34" charset="0"/>
              <a:buChar char="•"/>
            </a:pPr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рецептори на површини ћелијске мембране 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– (углавном) протеински хормони, пептиди и катехоламини;</a:t>
            </a:r>
          </a:p>
          <a:p>
            <a:pPr lvl="1">
              <a:buFont typeface="Arial" pitchFamily="34" charset="0"/>
              <a:buChar char="•"/>
            </a:pPr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рецептори у цитоплазми 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– (углавном) стероидни хормони;</a:t>
            </a:r>
          </a:p>
          <a:p>
            <a:pPr lvl="1">
              <a:buFont typeface="Arial" pitchFamily="34" charset="0"/>
              <a:buChar char="•"/>
            </a:pPr>
            <a:r>
              <a:rPr lang="sr-Cyrl-RS" sz="1800" b="1" dirty="0" smtClean="0">
                <a:latin typeface="Calibri" pitchFamily="34" charset="0"/>
                <a:cs typeface="Calibri" pitchFamily="34" charset="0"/>
              </a:rPr>
              <a:t>рецептори у једру 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– тиреоидни хормони.</a:t>
            </a: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marL="361950" lvl="1" indent="-361950">
              <a:buFont typeface="Arial" pitchFamily="34" charset="0"/>
              <a:buChar char="•"/>
            </a:pPr>
            <a:endParaRPr lang="en-US" sz="1800" dirty="0" smtClean="0">
              <a:latin typeface="Calibri" pitchFamily="34" charset="0"/>
              <a:cs typeface="Calibri" pitchFamily="34" charset="0"/>
            </a:endParaRPr>
          </a:p>
          <a:p>
            <a:pPr marL="361950" lvl="1" indent="-361950">
              <a:buFont typeface="Arial" pitchFamily="34" charset="0"/>
              <a:buChar char="•"/>
            </a:pPr>
            <a:r>
              <a:rPr lang="sr-Cyrl-RS" sz="1900" dirty="0" smtClean="0">
                <a:latin typeface="Calibri" pitchFamily="34" charset="0"/>
                <a:cs typeface="Calibri" pitchFamily="34" charset="0"/>
              </a:rPr>
              <a:t>Број и сензитивност рецептора за хормоне знатно варира у функцији времена</a:t>
            </a:r>
          </a:p>
          <a:p>
            <a:pPr marL="762000" lvl="2" indent="-361950">
              <a:buFont typeface="Arial" pitchFamily="34" charset="0"/>
              <a:buChar char="•"/>
            </a:pPr>
            <a:r>
              <a:rPr lang="en-US" sz="1800" b="1" dirty="0" smtClean="0">
                <a:latin typeface="Calibri" pitchFamily="34" charset="0"/>
                <a:cs typeface="Calibri" pitchFamily="34" charset="0"/>
              </a:rPr>
              <a:t>down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-регулација</a:t>
            </a:r>
          </a:p>
          <a:p>
            <a:pPr marL="762000" lvl="2" indent="-361950">
              <a:buFont typeface="Arial" pitchFamily="34" charset="0"/>
              <a:buChar char="•"/>
            </a:pPr>
            <a:r>
              <a:rPr lang="en-US" sz="1800" b="1" dirty="0" smtClean="0">
                <a:latin typeface="Calibri" pitchFamily="34" charset="0"/>
                <a:cs typeface="Calibri" pitchFamily="34" charset="0"/>
              </a:rPr>
              <a:t>up</a:t>
            </a:r>
            <a:r>
              <a:rPr lang="sr-Cyrl-RS" sz="1800" dirty="0" smtClean="0">
                <a:latin typeface="Calibri" pitchFamily="34" charset="0"/>
                <a:cs typeface="Calibri" pitchFamily="34" charset="0"/>
              </a:rPr>
              <a:t>-регулација</a:t>
            </a:r>
            <a:endParaRPr lang="en-US" sz="18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Витамин </a:t>
            </a:r>
            <a:r>
              <a:rPr lang="en-US" sz="3200" dirty="0" smtClean="0">
                <a:latin typeface="Calibri" pitchFamily="34" charset="0"/>
                <a:cs typeface="Calibri" pitchFamily="34" charset="0"/>
              </a:rPr>
              <a:t>D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Витамин D</a:t>
            </a:r>
            <a:r>
              <a:rPr lang="ru-RU" sz="2200" baseline="-25000" dirty="0" smtClean="0">
                <a:latin typeface="Calibri" pitchFamily="34" charset="0"/>
                <a:cs typeface="Calibri" pitchFamily="34" charset="0"/>
              </a:rPr>
              <a:t>3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се метаболише дејством ензима који припадају суперфамилији цитохрома P450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;</a:t>
            </a:r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У јетри се витамин D</a:t>
            </a:r>
            <a:r>
              <a:rPr lang="ru-RU" sz="2200" baseline="-25000" dirty="0" smtClean="0">
                <a:latin typeface="Calibri" pitchFamily="34" charset="0"/>
                <a:cs typeface="Calibri" pitchFamily="34" charset="0"/>
              </a:rPr>
              <a:t>3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конвертује у 25-хидроксихолекалциферол (калцидиол, 25-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OH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D</a:t>
            </a:r>
            <a:r>
              <a:rPr lang="ru-RU" sz="2200" baseline="-25000" dirty="0" smtClean="0">
                <a:latin typeface="Calibri" pitchFamily="34" charset="0"/>
                <a:cs typeface="Calibri" pitchFamily="34" charset="0"/>
              </a:rPr>
              <a:t>3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)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а з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атим се 25-хидроскихолекалциферол у ћелијама проксималних тубула бубрега конвертује у много активнији метаболит 1,25-дихидроксихолекалциферол, чији је синоним калцитриол, 1,25-(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OH)</a:t>
            </a:r>
            <a:r>
              <a:rPr lang="en-US" sz="2200" baseline="-25000" dirty="0" smtClean="0">
                <a:latin typeface="Calibri" pitchFamily="34" charset="0"/>
                <a:cs typeface="Calibri" pitchFamily="34" charset="0"/>
              </a:rPr>
              <a:t>2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D</a:t>
            </a:r>
            <a:r>
              <a:rPr lang="ru-RU" sz="2200" baseline="-25000" dirty="0" smtClean="0">
                <a:latin typeface="Calibri" pitchFamily="34" charset="0"/>
                <a:cs typeface="Calibri" pitchFamily="34" charset="0"/>
              </a:rPr>
              <a:t>3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;</a:t>
            </a:r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endParaRPr lang="sr-Cyrl-RS" sz="9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1,25-дихидроксихолекалциферол стимулише експресију великог броја генских продуката који су укључени у транспорт Ca</a:t>
            </a:r>
            <a:r>
              <a:rPr lang="ru-RU" sz="22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и његово преузимање преко специфичних рецептора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;</a:t>
            </a:r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Једна група ових протеина је фамилија протеина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калбиндин D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,  који постоји у цревима, мозгу и бубрезима човека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;</a:t>
            </a:r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1,25-дихидроксихолекалциферол убрзава реапсорпцију Ca</a:t>
            </a:r>
            <a:r>
              <a:rPr lang="ru-RU" sz="22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из бубрега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повећањем експресије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TRVP5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2200" i="1" dirty="0" smtClean="0">
                <a:latin typeface="Calibri" pitchFamily="34" charset="0"/>
                <a:cs typeface="Calibri" pitchFamily="34" charset="0"/>
              </a:rPr>
              <a:t>transient</a:t>
            </a:r>
            <a:r>
              <a:rPr lang="sr-Cyrl-RS" sz="2200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i="1" dirty="0" smtClean="0">
                <a:latin typeface="Calibri" pitchFamily="34" charset="0"/>
                <a:cs typeface="Calibri" pitchFamily="34" charset="0"/>
              </a:rPr>
              <a:t>receptor potential </a:t>
            </a:r>
            <a:r>
              <a:rPr lang="en-US" sz="2200" i="1" dirty="0" err="1" smtClean="0">
                <a:latin typeface="Calibri" pitchFamily="34" charset="0"/>
                <a:cs typeface="Calibri" pitchFamily="34" charset="0"/>
              </a:rPr>
              <a:t>vanilloid</a:t>
            </a:r>
            <a:r>
              <a:rPr lang="en-US" sz="2200" i="1" dirty="0" smtClean="0">
                <a:latin typeface="Calibri" pitchFamily="34" charset="0"/>
                <a:cs typeface="Calibri" pitchFamily="34" charset="0"/>
              </a:rPr>
              <a:t> type 6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 – TRPV6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)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у прокисмалним тубулима бубрега.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Витамин </a:t>
            </a:r>
            <a:r>
              <a:rPr lang="en-US" sz="3200" dirty="0" smtClean="0">
                <a:latin typeface="Calibri" pitchFamily="34" charset="0"/>
                <a:cs typeface="Calibri" pitchFamily="34" charset="0"/>
              </a:rPr>
              <a:t>D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0" y="836712"/>
            <a:ext cx="4572000" cy="602128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Синтеза 1,25-дихидроксихолекалциферола у бубрезима, коју катализује 1α-хидроксилаза, под контролом је повратне спреге у зависности од концентрације Ca</a:t>
            </a:r>
            <a:r>
              <a:rPr lang="ru-RU" sz="22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и PO</a:t>
            </a:r>
            <a:r>
              <a:rPr lang="ru-RU" sz="2200" baseline="-25000" dirty="0" smtClean="0">
                <a:latin typeface="Calibri" pitchFamily="34" charset="0"/>
                <a:cs typeface="Calibri" pitchFamily="34" charset="0"/>
              </a:rPr>
              <a:t>4</a:t>
            </a:r>
            <a:r>
              <a:rPr lang="ru-RU" sz="2200" baseline="30000" dirty="0" smtClean="0">
                <a:latin typeface="Calibri" pitchFamily="34" charset="0"/>
                <a:cs typeface="Calibri" pitchFamily="34" charset="0"/>
              </a:rPr>
              <a:t>3–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у плазми.</a:t>
            </a:r>
          </a:p>
          <a:p>
            <a:pPr>
              <a:spcBef>
                <a:spcPts val="0"/>
              </a:spcBef>
            </a:pPr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Када је ниво Ca</a:t>
            </a:r>
            <a:r>
              <a:rPr lang="ru-RU" sz="22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у плазми висок, продукује се мало 1,25-дихидроксихолекалциферола, а продукује се већа количина релативно неактивног метаболита 24,25-дихидроксихолекалциферола у јетри.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196752"/>
            <a:ext cx="4522664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4139952" y="6237312"/>
            <a:ext cx="5004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dirty="0" smtClean="0">
                <a:latin typeface="Calibri" pitchFamily="34" charset="0"/>
                <a:cs typeface="Calibri" pitchFamily="34" charset="0"/>
              </a:rPr>
              <a:t>Ефекти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PTH 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и 1,25-дихидроксихолекалци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ферола на хомеостазу </a:t>
            </a:r>
            <a:r>
              <a:rPr lang="ru-RU" dirty="0" smtClean="0"/>
              <a:t>калцијума у организму.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Калцитонин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Калцитонин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је хормон који снижава концентрацију Ca</a:t>
            </a:r>
            <a:r>
              <a:rPr lang="ru-RU" sz="22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у плазми, а продукују га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парафоликуларне ћелије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тиреоидне жлезде (чисте или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C-ћелије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);</a:t>
            </a:r>
          </a:p>
          <a:p>
            <a:endParaRPr lang="en-US" sz="10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Секреција калцитонина се повећава када постоји повећана концентрација Ca</a:t>
            </a:r>
            <a:r>
              <a:rPr lang="ru-RU" sz="2200" baseline="300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2+</a:t>
            </a:r>
            <a:r>
              <a:rPr lang="ru-RU" sz="22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у тиреоидној жлезди;</a:t>
            </a:r>
          </a:p>
          <a:p>
            <a:endParaRPr lang="ru-RU" sz="10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Секрецију калцитонина стимулишу и β-адренергички агонисти, допамин, естрогени, гастрин, холецистокинин, глукагон и секретин;</a:t>
            </a:r>
          </a:p>
          <a:p>
            <a:endParaRPr lang="ru-RU" sz="10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Остварује свој ефекат на снижење нивоа калцијума у плазми инхибицијом реапсорпције костију, инхибицијом активности остокласта – брзи (непосредни) ефекат, као и смањењем настајања нових остеокласта – дугорочни ефекат;</a:t>
            </a:r>
          </a:p>
          <a:p>
            <a:endParaRPr lang="ru-RU" sz="10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Дејством калцитонина равнотежа хомеостазе коштаног ткива се помера у корист остеосинтезе.</a:t>
            </a:r>
          </a:p>
          <a:p>
            <a:endParaRPr lang="ru-RU" sz="22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Калцитонин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endParaRPr lang="ru-RU" sz="10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endParaRPr lang="ru-RU" sz="22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Калцитонин у бубрезима изазива повећање екскреције </a:t>
            </a:r>
            <a:r>
              <a:rPr lang="en-US" sz="22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Ca</a:t>
            </a:r>
            <a:r>
              <a:rPr lang="en-US" sz="2200" baseline="300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2+</a:t>
            </a:r>
            <a:r>
              <a:rPr lang="en-US" sz="22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урином.</a:t>
            </a:r>
          </a:p>
          <a:p>
            <a:endParaRPr lang="ru-RU" sz="10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Количина калцитонина у хуманој штитастој жлезди је мала, а након тиреоидектомије, густина костију и ниво </a:t>
            </a:r>
            <a:r>
              <a:rPr lang="en-US" sz="22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Ca</a:t>
            </a:r>
            <a:r>
              <a:rPr lang="en-US" sz="2200" baseline="300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2+</a:t>
            </a:r>
            <a:r>
              <a:rPr lang="ru-RU" sz="22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у плазми су у нормалним границама, док је функција паратиреоидних жлезда нормална.</a:t>
            </a:r>
          </a:p>
          <a:p>
            <a:endParaRPr lang="ru-RU" sz="10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Постоји уопштено мишљење да калцитонин има веома слаб дугорочни ефекат на одржавање нивоа </a:t>
            </a:r>
            <a:r>
              <a:rPr lang="en-US" sz="22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Ca</a:t>
            </a:r>
            <a:r>
              <a:rPr lang="en-US" sz="2200" baseline="300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2+</a:t>
            </a:r>
            <a:r>
              <a:rPr lang="en-US" sz="22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у плазми, а за разлику од PTH и 1,25-дихидроксихолекалциферола, калцитонин нема битнији утицај на хомеостазу фосфата у плазми.</a:t>
            </a:r>
            <a:endParaRPr lang="ru-RU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219572"/>
          </a:xfrm>
        </p:spPr>
        <p:txBody>
          <a:bodyPr/>
          <a:lstStyle/>
          <a:p>
            <a:r>
              <a:rPr lang="sr-Cyrl-RS" dirty="0" smtClean="0">
                <a:latin typeface="Calibri" pitchFamily="34" charset="0"/>
                <a:cs typeface="Calibri" pitchFamily="34" charset="0"/>
              </a:rPr>
              <a:t>Физиологија женског репродуктивног система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Женски репродуктивни систем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Хормонска регулација физиолошких функција женског репродуктивног система састоји се из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три хијерархијска нивоа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>
              <a:buFont typeface="+mj-lt"/>
              <a:buAutoNum type="arabicPeriod"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Ослобађајући хормон хипоталамуса –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гонадотропин-ослобађајући хормон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en-US" sz="2200" i="1" dirty="0" err="1" smtClean="0">
                <a:latin typeface="Calibri" pitchFamily="34" charset="0"/>
                <a:cs typeface="Calibri" pitchFamily="34" charset="0"/>
              </a:rPr>
              <a:t>gonadotropin</a:t>
            </a:r>
            <a:r>
              <a:rPr lang="en-US" sz="2200" i="1" dirty="0" smtClean="0">
                <a:latin typeface="Calibri" pitchFamily="34" charset="0"/>
                <a:cs typeface="Calibri" pitchFamily="34" charset="0"/>
              </a:rPr>
              <a:t>-releasing hormone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- </a:t>
            </a:r>
            <a:r>
              <a:rPr lang="en-US" sz="2200" b="1" u="sng" dirty="0" err="1" smtClean="0">
                <a:latin typeface="Calibri" pitchFamily="34" charset="0"/>
                <a:cs typeface="Calibri" pitchFamily="34" charset="0"/>
              </a:rPr>
              <a:t>GnRH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)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marL="714375" indent="-352425">
              <a:buFont typeface="+mj-lt"/>
              <a:buAutoNum type="arabicPeriod"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Хормони предњег режња хипофизе –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фоликулостимулирајући хормон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en-US" sz="2200" i="1" dirty="0" smtClean="0">
                <a:latin typeface="Calibri" pitchFamily="34" charset="0"/>
                <a:cs typeface="Calibri" pitchFamily="34" charset="0"/>
              </a:rPr>
              <a:t>follicle-stimulating hormone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- </a:t>
            </a:r>
            <a:r>
              <a:rPr lang="en-US" sz="2200" b="1" u="sng" dirty="0" smtClean="0">
                <a:latin typeface="Calibri" pitchFamily="34" charset="0"/>
                <a:cs typeface="Calibri" pitchFamily="34" charset="0"/>
              </a:rPr>
              <a:t>FSH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)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лутеинизирајући хормон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2200" i="1" dirty="0" smtClean="0">
                <a:latin typeface="Calibri" pitchFamily="34" charset="0"/>
                <a:cs typeface="Calibri" pitchFamily="34" charset="0"/>
              </a:rPr>
              <a:t>luteinizing hormone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- </a:t>
            </a:r>
            <a:r>
              <a:rPr lang="en-US" sz="2200" b="1" u="sng" dirty="0" smtClean="0">
                <a:latin typeface="Calibri" pitchFamily="34" charset="0"/>
                <a:cs typeface="Calibri" pitchFamily="34" charset="0"/>
              </a:rPr>
              <a:t>LH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)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– који се секретују услед деловања </a:t>
            </a:r>
            <a:r>
              <a:rPr lang="en-US" sz="2200" dirty="0" err="1" smtClean="0">
                <a:latin typeface="Calibri" pitchFamily="34" charset="0"/>
                <a:cs typeface="Calibri" pitchFamily="34" charset="0"/>
              </a:rPr>
              <a:t>GnRH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marL="714375" indent="-352425">
              <a:buFont typeface="+mj-lt"/>
              <a:buAutoNum type="arabicPeriod"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Хормони јајника –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естроген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прогестерон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– који се секретују услед деловања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FSH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LH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marL="714375" indent="-352425">
              <a:buFont typeface="+mj-lt"/>
              <a:buAutoNum type="arabicPeriod"/>
            </a:pPr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pPr marL="361950" indent="-361950"/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Наведени хормони се не секретују у константним количинама континуирано, већ постоје драстичне варијације у њиховој секрецији током менструалног циклуса.</a:t>
            </a:r>
            <a:endParaRPr lang="ru-RU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Женски репродуктивни систем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8288" y="1701006"/>
            <a:ext cx="8607425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Женски репродуктивни систем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sr-Cyrl-CS" sz="2200" dirty="0" smtClean="0">
                <a:latin typeface="Calibri" pitchFamily="34" charset="0"/>
                <a:cs typeface="Calibri" pitchFamily="34" charset="0"/>
              </a:rPr>
              <a:t>Репродуктивни систем жене подлеже регуларним, цикличним променама, које представљају припрему за фертилизацију и трудноћу;</a:t>
            </a:r>
          </a:p>
          <a:p>
            <a:pPr fontAlgn="auto">
              <a:spcAft>
                <a:spcPts val="0"/>
              </a:spcAft>
              <a:defRPr/>
            </a:pPr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CS" sz="2200" dirty="0" smtClean="0">
                <a:latin typeface="Calibri" pitchFamily="34" charset="0"/>
                <a:cs typeface="Calibri" pitchFamily="34" charset="0"/>
              </a:rPr>
              <a:t>Код људи и других примата овај циклус се назива </a:t>
            </a:r>
            <a:r>
              <a:rPr lang="sr-Cyrl-CS" sz="2200" b="1" dirty="0" smtClean="0">
                <a:latin typeface="Calibri" pitchFamily="34" charset="0"/>
                <a:cs typeface="Calibri" pitchFamily="34" charset="0"/>
              </a:rPr>
              <a:t>менструални циклус</a:t>
            </a:r>
            <a:r>
              <a:rPr lang="sr-Cyrl-CS" sz="2200" dirty="0" smtClean="0">
                <a:latin typeface="Calibri" pitchFamily="34" charset="0"/>
                <a:cs typeface="Calibri" pitchFamily="34" charset="0"/>
              </a:rPr>
              <a:t>, а најкарактеристичнији догађај је периодично вагинално крварење које настаје љуштењем мукозе материце (</a:t>
            </a:r>
            <a:r>
              <a:rPr lang="sr-Cyrl-CS" sz="2200" b="1" dirty="0" smtClean="0">
                <a:latin typeface="Calibri" pitchFamily="34" charset="0"/>
                <a:cs typeface="Calibri" pitchFamily="34" charset="0"/>
              </a:rPr>
              <a:t>менструација</a:t>
            </a:r>
            <a:r>
              <a:rPr lang="sr-Cyrl-CS" sz="2200" dirty="0" smtClean="0">
                <a:latin typeface="Calibri" pitchFamily="34" charset="0"/>
                <a:cs typeface="Calibri" pitchFamily="34" charset="0"/>
              </a:rPr>
              <a:t>);</a:t>
            </a:r>
          </a:p>
          <a:p>
            <a:pPr fontAlgn="auto">
              <a:spcAft>
                <a:spcPts val="0"/>
              </a:spcAft>
              <a:defRPr/>
            </a:pPr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CS" sz="2200" dirty="0" smtClean="0">
                <a:latin typeface="Calibri" pitchFamily="34" charset="0"/>
                <a:cs typeface="Calibri" pitchFamily="34" charset="0"/>
              </a:rPr>
              <a:t>Дужина менструалног циклуса је варијабилна, али просечно износи 28 дана ;</a:t>
            </a:r>
          </a:p>
          <a:p>
            <a:pPr fontAlgn="auto">
              <a:spcAft>
                <a:spcPts val="0"/>
              </a:spcAft>
              <a:defRPr/>
            </a:pPr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CS" sz="2200" dirty="0" smtClean="0">
                <a:latin typeface="Calibri" pitchFamily="34" charset="0"/>
                <a:cs typeface="Calibri" pitchFamily="34" charset="0"/>
              </a:rPr>
              <a:t>Уобичајено се дани циклуса обележавају бројевима почевши од првог дана менструације;</a:t>
            </a:r>
          </a:p>
          <a:p>
            <a:pPr fontAlgn="auto">
              <a:spcAft>
                <a:spcPts val="0"/>
              </a:spcAft>
              <a:defRPr/>
            </a:pPr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CS" sz="2200" dirty="0" smtClean="0">
                <a:latin typeface="Calibri" pitchFamily="34" charset="0"/>
                <a:cs typeface="Calibri" pitchFamily="34" charset="0"/>
              </a:rPr>
              <a:t>Током менструалног циклуса цикличне промене захватају цео репродуктивни систем, па постоји: оваријумски циклус, утерини циклус, вагинални циклус, као и периодичне промене које захватају грлић материце и груди.</a:t>
            </a:r>
            <a:endParaRPr lang="en-US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Оваријумски циклус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sr-Cyrl-CS" sz="2200" dirty="0" smtClean="0">
                <a:latin typeface="Calibri" pitchFamily="34" charset="0"/>
                <a:cs typeface="Calibri" pitchFamily="34" charset="0"/>
              </a:rPr>
              <a:t>Промене у јајницима које настају током менструланог циклуса у потпуности су усовљене деловањем хормона аденохипофизе – </a:t>
            </a:r>
            <a:r>
              <a:rPr lang="en-US" sz="2200" b="1" u="sng" dirty="0" smtClean="0">
                <a:latin typeface="Calibri" pitchFamily="34" charset="0"/>
                <a:cs typeface="Calibri" pitchFamily="34" charset="0"/>
              </a:rPr>
              <a:t>FSH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 </a:t>
            </a:r>
            <a:r>
              <a:rPr lang="en-US" sz="2200" b="1" u="sng" dirty="0" smtClean="0">
                <a:latin typeface="Calibri" pitchFamily="34" charset="0"/>
                <a:cs typeface="Calibri" pitchFamily="34" charset="0"/>
              </a:rPr>
              <a:t>LH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;</a:t>
            </a:r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Током сваког менструланог циклуса постоје циклична повећања и смањења лучења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FSH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LH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која изазивају цикличне промене у оваријумима.</a:t>
            </a:r>
            <a:endParaRPr lang="en-US" sz="22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4138" y="3225502"/>
            <a:ext cx="3895725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Оваријумски циклус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Испод капсула оваријума на рођењу се налази велики број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примордијалних фоликула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– јајна ћелија окружена једним слојем гранулоза ћелија;</a:t>
            </a:r>
          </a:p>
          <a:p>
            <a:pPr fontAlgn="auto">
              <a:spcAft>
                <a:spcPts val="0"/>
              </a:spcAft>
              <a:defRPr/>
            </a:pPr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На почетку сваког циклуса неколико фоликула се увећава и формира се шупљина (антрум) око јајне ћелије;</a:t>
            </a:r>
          </a:p>
          <a:p>
            <a:pPr fontAlgn="auto">
              <a:spcAft>
                <a:spcPts val="0"/>
              </a:spcAft>
              <a:defRPr/>
            </a:pPr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Најчешће један од фоликула почиње нагло да расте шестог дана циклуса и он постаје доминантни фоликул, док остали регресирају у процесу атрезије фоликула, који заправо представља апоптозу;</a:t>
            </a:r>
          </a:p>
          <a:p>
            <a:pPr fontAlgn="auto">
              <a:spcAft>
                <a:spcPts val="0"/>
              </a:spcAft>
              <a:defRPr/>
            </a:pPr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Није познат механизам како се један фоликул издваја у односу на остале током ове фоликуларне фазе менструалног циклуса;</a:t>
            </a:r>
          </a:p>
          <a:p>
            <a:pPr fontAlgn="auto">
              <a:spcAft>
                <a:spcPts val="0"/>
              </a:spcAft>
              <a:defRPr/>
            </a:pPr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Током ове фазе менструланог циклуса повећава се секреција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FSH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LH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из предњег режња хипофизе, при чему је израженије повећање секреције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FSH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.</a:t>
            </a:r>
            <a:endParaRPr lang="ru-RU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Механизам деловања хормона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5904656"/>
          </a:xfrm>
        </p:spPr>
        <p:txBody>
          <a:bodyPr/>
          <a:lstStyle/>
          <a:p>
            <a:pPr>
              <a:buNone/>
            </a:pPr>
            <a:endParaRPr lang="sr-Cyrl-RS" sz="2000" b="1" u="sng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Промене настале након везивања хормона за рецептор</a:t>
            </a:r>
          </a:p>
          <a:p>
            <a:pPr>
              <a:buNone/>
            </a:pPr>
            <a:endParaRPr lang="sr-Cyrl-RS" sz="2000" b="1" u="sng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промена пропустљивости ћелијске мембране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– отварање и затварање јонских канала у ћели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j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ској мембрани – (ацетилхолин и норадреналин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);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везивање за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G</a:t>
            </a:r>
            <a:r>
              <a:rPr lang="sr-Latn-RS" sz="2000" b="1" dirty="0" smtClean="0">
                <a:latin typeface="Calibri" pitchFamily="34" charset="0"/>
                <a:cs typeface="Calibri" pitchFamily="34" charset="0"/>
              </a:rPr>
              <a:t>-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протеин повезане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2000" i="1" dirty="0" err="1" smtClean="0">
                <a:latin typeface="Calibri" pitchFamily="34" charset="0"/>
                <a:cs typeface="Calibri" pitchFamily="34" charset="0"/>
              </a:rPr>
              <a:t>heterotrimeric</a:t>
            </a:r>
            <a:r>
              <a:rPr lang="en-US" sz="2000" i="1" dirty="0" smtClean="0">
                <a:latin typeface="Calibri" pitchFamily="34" charset="0"/>
                <a:cs typeface="Calibri" pitchFamily="34" charset="0"/>
              </a:rPr>
              <a:t> GTP-binding proteins </a:t>
            </a:r>
            <a:r>
              <a:rPr lang="sr-Cyrl-RS" sz="2000" i="1" dirty="0" smtClean="0">
                <a:latin typeface="Calibri" pitchFamily="34" charset="0"/>
                <a:cs typeface="Calibri" pitchFamily="34" charset="0"/>
              </a:rPr>
              <a:t>- </a:t>
            </a:r>
            <a:r>
              <a:rPr lang="en-US" sz="2000" i="1" dirty="0" smtClean="0">
                <a:latin typeface="Calibri" pitchFamily="34" charset="0"/>
                <a:cs typeface="Calibri" pitchFamily="34" charset="0"/>
              </a:rPr>
              <a:t>G proteins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)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рецепторе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– могу да буду стимулаторни или инхибиторни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промена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активности унутарћелијских ензима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– активација или инактивација –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фосфорилација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ензима или </a:t>
            </a:r>
            <a:r>
              <a:rPr lang="sr-Cyrl-RS" sz="20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стварање секундарног гласника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(аденилил цикалза – сАМР; гуанилил циклаза – с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GMP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 фосфолипиди ћелијске мембране; Са</a:t>
            </a:r>
            <a:r>
              <a:rPr lang="sr-Cyrl-RS" sz="20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-калмодулин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);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активација гена након везивања хромона за унутарћелијске рецепторе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– стероидни хормони и хормони штитасте жлезде.</a:t>
            </a:r>
          </a:p>
          <a:p>
            <a:endParaRPr lang="en-US" sz="18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Оваријумски циклус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FSH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LH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али пре свега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FSH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изазива брзу пролиферацију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гранулоза ћелија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при чему се образује више слојева;</a:t>
            </a:r>
          </a:p>
          <a:p>
            <a:pPr fontAlgn="auto">
              <a:spcAft>
                <a:spcPts val="0"/>
              </a:spcAft>
              <a:defRPr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Вретенасте ћелије порекла интерстицијума јајника пролиферишу око гранулоза ћелија формирајући структуру која се назива </a:t>
            </a:r>
            <a:r>
              <a:rPr lang="en-US" sz="2200" b="1" i="1" dirty="0" smtClean="0">
                <a:latin typeface="Calibri" pitchFamily="34" charset="0"/>
                <a:cs typeface="Calibri" pitchFamily="34" charset="0"/>
              </a:rPr>
              <a:t>theca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;</a:t>
            </a:r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Ова група ћелија је подељена у два слоја: </a:t>
            </a:r>
            <a:r>
              <a:rPr lang="en-US" sz="2200" b="1" i="1" dirty="0" smtClean="0">
                <a:latin typeface="Calibri" pitchFamily="34" charset="0"/>
                <a:cs typeface="Calibri" pitchFamily="34" charset="0"/>
              </a:rPr>
              <a:t>theca </a:t>
            </a:r>
            <a:r>
              <a:rPr lang="en-US" sz="2200" b="1" i="1" dirty="0" err="1" smtClean="0">
                <a:latin typeface="Calibri" pitchFamily="34" charset="0"/>
                <a:cs typeface="Calibri" pitchFamily="34" charset="0"/>
              </a:rPr>
              <a:t>interna</a:t>
            </a:r>
            <a:r>
              <a:rPr lang="en-US" sz="2200" b="1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– ћелије које имају епителоидне карактеристике и могу да синтетишу полне хормоне – естоген и прогестерон; и </a:t>
            </a:r>
            <a:r>
              <a:rPr lang="en-US" sz="2200" b="1" i="1" dirty="0" smtClean="0">
                <a:latin typeface="Calibri" pitchFamily="34" charset="0"/>
                <a:cs typeface="Calibri" pitchFamily="34" charset="0"/>
              </a:rPr>
              <a:t>theca </a:t>
            </a:r>
            <a:r>
              <a:rPr lang="en-US" sz="2200" b="1" i="1" dirty="0" err="1" smtClean="0">
                <a:latin typeface="Calibri" pitchFamily="34" charset="0"/>
                <a:cs typeface="Calibri" pitchFamily="34" charset="0"/>
              </a:rPr>
              <a:t>externa</a:t>
            </a:r>
            <a:r>
              <a:rPr lang="en-US" sz="2200" b="1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–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развија се богато васкуларизована везивно-ткивна капсула;</a:t>
            </a:r>
          </a:p>
          <a:p>
            <a:pPr fontAlgn="auto">
              <a:spcAft>
                <a:spcPts val="0"/>
              </a:spcAft>
              <a:defRPr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Гранулоза ћелије после неколико дана почињу да секретују течност изузетно богату естрогенима која формира шупљину у фоликулу која се назива антрум;</a:t>
            </a:r>
            <a:endParaRPr lang="en-US" sz="22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Рана фаза фоликуларног сазревања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,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до антралне фазе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,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зависи примарно од </a:t>
            </a:r>
            <a:r>
              <a:rPr lang="en-US" sz="2200" b="1" dirty="0" smtClean="0">
                <a:latin typeface="Calibri" pitchFamily="34" charset="0"/>
                <a:cs typeface="Calibri" pitchFamily="34" charset="0"/>
              </a:rPr>
              <a:t>FSH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.</a:t>
            </a:r>
            <a:endParaRPr lang="ru-RU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Оваријумски циклус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Настаје период интензивног раста фоликула, који настаје као последица: 1) повећања броја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 FSH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рецептора под дејством естрогена кога синтетишу ћелије гранилозе и ћелије </a:t>
            </a:r>
            <a:r>
              <a:rPr lang="en-US" sz="2200" i="1" dirty="0" smtClean="0">
                <a:latin typeface="Calibri" pitchFamily="34" charset="0"/>
                <a:cs typeface="Calibri" pitchFamily="34" charset="0"/>
              </a:rPr>
              <a:t>theca </a:t>
            </a:r>
            <a:r>
              <a:rPr lang="en-US" sz="2200" i="1" dirty="0" err="1" smtClean="0">
                <a:latin typeface="Calibri" pitchFamily="34" charset="0"/>
                <a:cs typeface="Calibri" pitchFamily="34" charset="0"/>
              </a:rPr>
              <a:t>interna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-е – успостваља се позитивна повратна спрега; 2)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FSH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 естрогени изазивају повећање експресије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LH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рецептора; 3</a:t>
            </a:r>
            <a:r>
              <a:rPr lang="sr-Cyrl-RS" sz="2200" smtClean="0">
                <a:latin typeface="Calibri" pitchFamily="34" charset="0"/>
                <a:cs typeface="Calibri" pitchFamily="34" charset="0"/>
              </a:rPr>
              <a:t>) повећање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количине естрогена и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LH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изазива пролиферацију ћелија </a:t>
            </a:r>
            <a:r>
              <a:rPr lang="en-US" sz="2200" i="1" dirty="0" smtClean="0">
                <a:latin typeface="Calibri" pitchFamily="34" charset="0"/>
                <a:cs typeface="Calibri" pitchFamily="34" charset="0"/>
              </a:rPr>
              <a:t>theca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-е и даље повећање раста фоликула, као и повећање секреције;</a:t>
            </a:r>
          </a:p>
          <a:p>
            <a:pPr fontAlgn="auto">
              <a:spcAft>
                <a:spcPts val="0"/>
              </a:spcAft>
              <a:defRPr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Није познат механизам како се један фоликул издваја у односу на остале током ове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фоликуларне фазе менструалног циклуса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fontAlgn="auto">
              <a:spcAft>
                <a:spcPts val="0"/>
              </a:spcAft>
              <a:defRPr/>
            </a:pPr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Око 14. дана циклуса настаје прскање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зрелог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(Графовог)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фоликула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и ослобађање јајне ћелије у трбушну дупљу –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овулација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fontAlgn="auto">
              <a:spcAft>
                <a:spcPts val="0"/>
              </a:spcAft>
              <a:defRPr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LH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је неопходан за финални раст фоликула и овулацију – око 2 дана пре овулације секреција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LH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се драстично повећава.</a:t>
            </a:r>
          </a:p>
          <a:p>
            <a:pPr fontAlgn="auto">
              <a:spcAft>
                <a:spcPts val="0"/>
              </a:spcAft>
              <a:defRPr/>
            </a:pPr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endParaRPr lang="ru-RU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Оваријумски циклус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LH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достиже десетоструке вредности непосредно пре овулације, праћен повећањем секреције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FSH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при чему ова два хормона делују синергистички;</a:t>
            </a:r>
          </a:p>
          <a:p>
            <a:pPr fontAlgn="auto">
              <a:spcAft>
                <a:spcPts val="0"/>
              </a:spcAft>
              <a:defRPr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LH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делује на ћелије гранулозе и </a:t>
            </a:r>
            <a:r>
              <a:rPr lang="en-US" sz="2200" i="1" dirty="0" smtClean="0">
                <a:latin typeface="Calibri" pitchFamily="34" charset="0"/>
                <a:cs typeface="Calibri" pitchFamily="34" charset="0"/>
              </a:rPr>
              <a:t>theca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-е и мења њихов образац секреције, при чему почињу да секретују прогестерон;</a:t>
            </a:r>
          </a:p>
          <a:p>
            <a:pPr fontAlgn="auto">
              <a:spcAft>
                <a:spcPts val="0"/>
              </a:spcAft>
              <a:defRPr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Количина естрогена почиње да се смањује на 1 дан пре овулације, док секреција прогестерона почиње да се повећава;</a:t>
            </a:r>
          </a:p>
          <a:p>
            <a:pPr fontAlgn="auto">
              <a:spcAft>
                <a:spcPts val="0"/>
              </a:spcAft>
              <a:defRPr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Јајну ћелију, након овулације, прихватају фимбрије јајовода и она улази у јајовод где се врши оплођење, или ако оплођење изостане, транспортује се до материце и избацује кроз вагину;</a:t>
            </a:r>
          </a:p>
          <a:p>
            <a:pPr fontAlgn="auto">
              <a:spcAft>
                <a:spcPts val="0"/>
              </a:spcAft>
              <a:defRPr/>
            </a:pPr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Руптурирани фоликул се испуњава крвљу и из њега настаје </a:t>
            </a:r>
            <a:r>
              <a:rPr lang="en-US" sz="2200" b="1" i="1" dirty="0" smtClean="0">
                <a:latin typeface="Calibri" pitchFamily="34" charset="0"/>
                <a:cs typeface="Calibri" pitchFamily="34" charset="0"/>
              </a:rPr>
              <a:t>corpus </a:t>
            </a:r>
            <a:r>
              <a:rPr lang="en-US" sz="2200" b="1" i="1" dirty="0" err="1" smtClean="0">
                <a:latin typeface="Calibri" pitchFamily="34" charset="0"/>
                <a:cs typeface="Calibri" pitchFamily="34" charset="0"/>
              </a:rPr>
              <a:t>hemorrhagicum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fontAlgn="auto">
              <a:spcAft>
                <a:spcPts val="0"/>
              </a:spcAft>
              <a:defRPr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Неколико сати након овулације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ћелије гранулозе и </a:t>
            </a:r>
            <a:r>
              <a:rPr lang="en-US" sz="2200" i="1" dirty="0" smtClean="0">
                <a:latin typeface="Calibri" pitchFamily="34" charset="0"/>
                <a:cs typeface="Calibri" pitchFamily="34" charset="0"/>
              </a:rPr>
              <a:t>theca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-е подлежу процесу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лутеинизације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.</a:t>
            </a:r>
            <a:endParaRPr lang="ru-RU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Оваријумски циклус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LH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достиже десетоструке вредности непосредно пре овулације, праћен повећањем секреције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FSH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при чему ова два хормона делују синергистички;</a:t>
            </a:r>
          </a:p>
          <a:p>
            <a:pPr fontAlgn="auto">
              <a:spcAft>
                <a:spcPts val="0"/>
              </a:spcAft>
              <a:defRPr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LH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делује на ћелије гранулозе и </a:t>
            </a:r>
            <a:r>
              <a:rPr lang="en-US" sz="2200" i="1" dirty="0" smtClean="0">
                <a:latin typeface="Calibri" pitchFamily="34" charset="0"/>
                <a:cs typeface="Calibri" pitchFamily="34" charset="0"/>
              </a:rPr>
              <a:t>theca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-е и мења њихов образац секреције, при чему почињу да секретују прогестерон;</a:t>
            </a:r>
          </a:p>
          <a:p>
            <a:pPr fontAlgn="auto">
              <a:spcAft>
                <a:spcPts val="0"/>
              </a:spcAft>
              <a:defRPr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Количина естрогена почиње да се смањује на 1 дан пре овулације, док секреција прогестерона почиње да се повећава;</a:t>
            </a:r>
          </a:p>
          <a:p>
            <a:pPr fontAlgn="auto">
              <a:spcAft>
                <a:spcPts val="0"/>
              </a:spcAft>
              <a:defRPr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Јајну ћелију, након овулације, прихватају фимбрије јајовода и она улази у јајовод где се врши оплођење, или ако оплођење изостане, транспортује се до материце и избацује кроз вагину;</a:t>
            </a:r>
          </a:p>
          <a:p>
            <a:pPr fontAlgn="auto">
              <a:spcAft>
                <a:spcPts val="0"/>
              </a:spcAft>
              <a:defRPr/>
            </a:pPr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Руптурирани фоликул се испуњава крвљу и из њега настаје </a:t>
            </a:r>
            <a:r>
              <a:rPr lang="en-US" sz="2200" b="1" i="1" dirty="0" smtClean="0">
                <a:latin typeface="Calibri" pitchFamily="34" charset="0"/>
                <a:cs typeface="Calibri" pitchFamily="34" charset="0"/>
              </a:rPr>
              <a:t>corpus </a:t>
            </a:r>
            <a:r>
              <a:rPr lang="en-US" sz="2200" b="1" i="1" dirty="0" err="1" smtClean="0">
                <a:latin typeface="Calibri" pitchFamily="34" charset="0"/>
                <a:cs typeface="Calibri" pitchFamily="34" charset="0"/>
              </a:rPr>
              <a:t>hemorrhagicum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fontAlgn="auto">
              <a:spcAft>
                <a:spcPts val="0"/>
              </a:spcAft>
              <a:defRPr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Неколико сати након овулације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ћелије гранулозе и </a:t>
            </a:r>
            <a:r>
              <a:rPr lang="en-US" sz="2200" i="1" dirty="0" smtClean="0">
                <a:latin typeface="Calibri" pitchFamily="34" charset="0"/>
                <a:cs typeface="Calibri" pitchFamily="34" charset="0"/>
              </a:rPr>
              <a:t>theca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-е подлежу процесу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лутеинизације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.</a:t>
            </a:r>
            <a:endParaRPr lang="ru-RU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125" y="490538"/>
            <a:ext cx="8667750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Оваријумски циклус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У процесу лутеинизације формира се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жуто тело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2200" b="1" dirty="0" smtClean="0">
                <a:latin typeface="Calibri" pitchFamily="34" charset="0"/>
                <a:cs typeface="Calibri" pitchFamily="34" charset="0"/>
              </a:rPr>
              <a:t>corpus </a:t>
            </a:r>
            <a:r>
              <a:rPr lang="en-US" sz="2200" b="1" dirty="0" err="1" smtClean="0">
                <a:latin typeface="Calibri" pitchFamily="34" charset="0"/>
                <a:cs typeface="Calibri" pitchFamily="34" charset="0"/>
              </a:rPr>
              <a:t>luteum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–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лутеална фаза циклуса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);</a:t>
            </a:r>
          </a:p>
          <a:p>
            <a:pPr fontAlgn="auto">
              <a:spcAft>
                <a:spcPts val="0"/>
              </a:spcAft>
              <a:defRPr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Ћелије гранулозе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развијају глатки ендоплазматски ретикулум и почињу интезивно да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секретују прогестерон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естрогене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(прогестерон доминантно);</a:t>
            </a:r>
          </a:p>
          <a:p>
            <a:pPr fontAlgn="auto">
              <a:spcAft>
                <a:spcPts val="0"/>
              </a:spcAft>
              <a:defRPr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Ћелије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b="1" i="1" dirty="0" smtClean="0">
                <a:latin typeface="Calibri" pitchFamily="34" charset="0"/>
                <a:cs typeface="Calibri" pitchFamily="34" charset="0"/>
              </a:rPr>
              <a:t>theca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-е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доминантно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секретују андрогене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андростенедион и тестостерон, али се ови хормони ароматизацијом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преводе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у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прогестерон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естроген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fontAlgn="auto">
              <a:spcAft>
                <a:spcPts val="0"/>
              </a:spcAft>
              <a:defRPr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Ако се деси оплођење жуто тело перзистира и до порођаја најчешће нема менструалних крварења;</a:t>
            </a:r>
          </a:p>
          <a:p>
            <a:pPr fontAlgn="auto">
              <a:spcAft>
                <a:spcPts val="0"/>
              </a:spcAft>
              <a:defRPr/>
            </a:pPr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Ако не дође до оплођења жуто тело почиње да дегенерише четири дана пре менструације (24. дан циклуса) и замњује га ожиљно ткиво формирајући бело тело (</a:t>
            </a:r>
            <a:r>
              <a:rPr lang="en-US" sz="2200" b="1" dirty="0" smtClean="0">
                <a:latin typeface="Calibri" pitchFamily="34" charset="0"/>
                <a:cs typeface="Calibri" pitchFamily="34" charset="0"/>
              </a:rPr>
              <a:t>corpus </a:t>
            </a:r>
            <a:r>
              <a:rPr lang="en-US" sz="2200" b="1" dirty="0" err="1" smtClean="0">
                <a:latin typeface="Calibri" pitchFamily="34" charset="0"/>
                <a:cs typeface="Calibri" pitchFamily="34" charset="0"/>
              </a:rPr>
              <a:t>albicans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)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.</a:t>
            </a:r>
            <a:endParaRPr lang="ru-RU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Оваријумски циклус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Током феталног развоја јајници садрже око 7 милиона јајних ћелија; </a:t>
            </a:r>
          </a:p>
          <a:p>
            <a:pPr fontAlgn="auto">
              <a:spcAft>
                <a:spcPts val="0"/>
              </a:spcAft>
              <a:defRPr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На рођењу постоји око 2 милиона јајних ћелија, а око милион улази у фазу прве мејотичке деобе, затим наступа период застоја током кога се наставља процес атрезије, тако да у време пубертета број јајних ћелија у оба јајника износи око 300 хиљада;</a:t>
            </a:r>
          </a:p>
          <a:p>
            <a:pPr fontAlgn="auto">
              <a:spcAft>
                <a:spcPts val="0"/>
              </a:spcAft>
              <a:defRPr/>
            </a:pPr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Пошто током једног циклуса сазрева једна јајна ћелија, током читавог репродуктивног периода сазри 500 јајних ћелија;</a:t>
            </a:r>
          </a:p>
          <a:p>
            <a:pPr fontAlgn="auto">
              <a:spcAft>
                <a:spcPts val="0"/>
              </a:spcAft>
              <a:defRPr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Непосредно пре овулације завршава се прва мејотичка деоба, при чему настају секундарни ооцит и прво поларно тело, које фрагментише и губи се.</a:t>
            </a:r>
          </a:p>
          <a:p>
            <a:pPr fontAlgn="auto">
              <a:spcAft>
                <a:spcPts val="0"/>
              </a:spcAft>
              <a:defRPr/>
            </a:pPr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Секундарни ооцит започиње другу мејотичку деобу али се зауставља у метафази, и наставља се само уколико сперматозоид пенетрира у ооцит.</a:t>
            </a:r>
          </a:p>
          <a:p>
            <a:pPr fontAlgn="auto">
              <a:spcAft>
                <a:spcPts val="0"/>
              </a:spcAft>
              <a:defRPr/>
            </a:pPr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У случају оплођења секундарни ооцид завршава деобу, секундарно поларно тело се одбацује, а оплођена јајна ћелија даље формира нову јединку.</a:t>
            </a:r>
          </a:p>
          <a:p>
            <a:pPr fontAlgn="auto">
              <a:spcAft>
                <a:spcPts val="0"/>
              </a:spcAft>
              <a:defRPr/>
            </a:pPr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Утерини циклус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У складу са хормонским променама током менструланог циклуса, постоје цикличне промене у ендометријуму: 1)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пролиферација ендометријума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, 2)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развој секреторних промена у ендометријуму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, и 3)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десквамација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 (одлубљивање)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ендометријума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На крају менструалног циклуса сви слојеви ендометријума изузев најдубљих се одлубљују;</a:t>
            </a:r>
          </a:p>
          <a:p>
            <a:endParaRPr lang="sr-Cyrl-CS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Нови ендометријум расте под утицајем естрогена од 5. до 14. дана циклуса, и како ендометријум задебљава жлезде утеруса се увећавају и постају израженије, али не почињу да се увијају и секретују у већој мери;</a:t>
            </a:r>
          </a:p>
          <a:p>
            <a:endParaRPr lang="sr-Cyrl-CS" sz="105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Ова фаза утериног менструалног циклуса се назива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пролиферативна фаза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CS" sz="105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Након овулације ендометријум благо бубри и постаје боље прокрвљен под утицајем естрогена и прогестерона из жутог тела;</a:t>
            </a:r>
          </a:p>
          <a:p>
            <a:endParaRPr lang="sr-Cyrl-CS" sz="105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Жлезде постају све израженије, увијају се и почињу да секретују бистру течност, па се ова фаза утериног менструалног циклуса назива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секреторна фаза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Утерини циклус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У складу са хормонским променама током менструланог циклуса, постоје цикличне промене у ендометријуму: 1)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пролиферација ендометријума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, 2)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развој секреторних промена у ендометријуму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, и 3)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десквамација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 (одлубљивање)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ендометријума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На крају менструалног циклуса сви слојеви ендометријума изузев најдубљих се одлубљују;</a:t>
            </a:r>
          </a:p>
          <a:p>
            <a:endParaRPr lang="sr-Cyrl-CS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Нови ендометријум расте под утицајем естрогена од 5. до 14. дана циклуса, и како ендометријум задебљава жлезде утеруса се увећавају и постају израженије, али не почињу да се увијају и секретују у већој мери;</a:t>
            </a:r>
          </a:p>
          <a:p>
            <a:endParaRPr lang="sr-Cyrl-CS" sz="105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Ова фаза утериног менструалног циклуса се назива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пролиферативна фаза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CS" sz="105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Након овулације ендометријум благо бубри и постаје боље прокрвљен под утицајем естрогена и прогестерона из жутог тела;</a:t>
            </a:r>
          </a:p>
          <a:p>
            <a:endParaRPr lang="sr-Cyrl-CS" sz="105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Жлезде постају све израженије, увијају се и почињу да секретују бистру течност, па се ова фаза утериног менструалног циклуса назива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секреторна фаза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875" y="771525"/>
            <a:ext cx="8604250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2118</TotalTime>
  <Words>10022</Words>
  <Application>Microsoft Office PowerPoint</Application>
  <PresentationFormat>On-screen Show (4:3)</PresentationFormat>
  <Paragraphs>1132</Paragraphs>
  <Slides>129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129</vt:i4>
      </vt:variant>
    </vt:vector>
  </HeadingPairs>
  <TitlesOfParts>
    <vt:vector size="130" baseType="lpstr">
      <vt:lpstr>Theme1</vt:lpstr>
      <vt:lpstr>Физиологија ендокриног система и репродукција</vt:lpstr>
      <vt:lpstr>Увод у ендокринологију</vt:lpstr>
      <vt:lpstr>Увод у ендокринологију</vt:lpstr>
      <vt:lpstr>Грађа хормона</vt:lpstr>
      <vt:lpstr>Грађа хормона</vt:lpstr>
      <vt:lpstr>Грађа хормона</vt:lpstr>
      <vt:lpstr>Контрола лучења хормона</vt:lpstr>
      <vt:lpstr>Механизам деловања хормона</vt:lpstr>
      <vt:lpstr>Механизам деловања хормона</vt:lpstr>
      <vt:lpstr>Механизам деловања хормона</vt:lpstr>
      <vt:lpstr>Механизам деловања хормона</vt:lpstr>
      <vt:lpstr>Механизам деловања хормона</vt:lpstr>
      <vt:lpstr>Механизам деловања хормона</vt:lpstr>
      <vt:lpstr>Хипоталамус и хипофиза</vt:lpstr>
      <vt:lpstr>Хипоталамус и хипофиза</vt:lpstr>
      <vt:lpstr>Хипоталамус и хипофиза</vt:lpstr>
      <vt:lpstr>Хипоталамус и хипофиза</vt:lpstr>
      <vt:lpstr>Slide 18</vt:lpstr>
      <vt:lpstr>Хипоталамус и хипофиза</vt:lpstr>
      <vt:lpstr>Хормон раста</vt:lpstr>
      <vt:lpstr>Хормон раста</vt:lpstr>
      <vt:lpstr>Хормони неурохипофизе</vt:lpstr>
      <vt:lpstr>Хормони штитасте жлезде</vt:lpstr>
      <vt:lpstr>Штитаста жлезда</vt:lpstr>
      <vt:lpstr>Штитаста жлезда</vt:lpstr>
      <vt:lpstr>Штитаста жлезда</vt:lpstr>
      <vt:lpstr>Штитаста жлезда</vt:lpstr>
      <vt:lpstr>Штитаста жлезда</vt:lpstr>
      <vt:lpstr>Штитаста жлезда</vt:lpstr>
      <vt:lpstr>Хормони надбубрежне жлезде</vt:lpstr>
      <vt:lpstr>Надбубрежна жлезда</vt:lpstr>
      <vt:lpstr>Кора надбубрежне жлезде</vt:lpstr>
      <vt:lpstr>Кора надбубрежне жлезде</vt:lpstr>
      <vt:lpstr>Кора надбубрежне жлезде</vt:lpstr>
      <vt:lpstr>Кора надбубрежне жлезде</vt:lpstr>
      <vt:lpstr>Кора надбубрежне жлезде</vt:lpstr>
      <vt:lpstr>Кора надбубрежне жлезде</vt:lpstr>
      <vt:lpstr>Кора надбубрежне жлезде</vt:lpstr>
      <vt:lpstr>Кора надбубрежне жлезде</vt:lpstr>
      <vt:lpstr>Кора надбубрежне жлезде</vt:lpstr>
      <vt:lpstr>Кора надбубрежне жлезде</vt:lpstr>
      <vt:lpstr>Кора надбубрежне жлезде</vt:lpstr>
      <vt:lpstr>Хормони панкреаса</vt:lpstr>
      <vt:lpstr>Ендокрини панкреас</vt:lpstr>
      <vt:lpstr>Ендокрини панкреас</vt:lpstr>
      <vt:lpstr>Хормонска регулација гликемије</vt:lpstr>
      <vt:lpstr>Инсулин</vt:lpstr>
      <vt:lpstr>Инсулин</vt:lpstr>
      <vt:lpstr>Инсулин</vt:lpstr>
      <vt:lpstr>Инсулин</vt:lpstr>
      <vt:lpstr>Инсулин</vt:lpstr>
      <vt:lpstr>Инсулин</vt:lpstr>
      <vt:lpstr>Инсулин</vt:lpstr>
      <vt:lpstr>Инсулин</vt:lpstr>
      <vt:lpstr>Инсулин</vt:lpstr>
      <vt:lpstr>Инсулин</vt:lpstr>
      <vt:lpstr>Инсулин</vt:lpstr>
      <vt:lpstr>Транспортери за глукозу</vt:lpstr>
      <vt:lpstr>Инсулин</vt:lpstr>
      <vt:lpstr>Инсулин</vt:lpstr>
      <vt:lpstr>Инсулин</vt:lpstr>
      <vt:lpstr>Инсулин</vt:lpstr>
      <vt:lpstr>Инсулин</vt:lpstr>
      <vt:lpstr>Инсулин</vt:lpstr>
      <vt:lpstr>Инсулин</vt:lpstr>
      <vt:lpstr>Diabetes mellitus   </vt:lpstr>
      <vt:lpstr>Глукагон</vt:lpstr>
      <vt:lpstr>Глукагон</vt:lpstr>
      <vt:lpstr>Глукагон</vt:lpstr>
      <vt:lpstr>Глукагон</vt:lpstr>
      <vt:lpstr>Глукагон</vt:lpstr>
      <vt:lpstr>Метаболизам калцијума и фосфата</vt:lpstr>
      <vt:lpstr>Калцијум и фосфати</vt:lpstr>
      <vt:lpstr>Калцијум и фосфати</vt:lpstr>
      <vt:lpstr>Калцијум и фосфати</vt:lpstr>
      <vt:lpstr>Паратхормон</vt:lpstr>
      <vt:lpstr>Паратхормон</vt:lpstr>
      <vt:lpstr>Паратхормон</vt:lpstr>
      <vt:lpstr>Витамин D</vt:lpstr>
      <vt:lpstr>Витамин D</vt:lpstr>
      <vt:lpstr>Витамин D</vt:lpstr>
      <vt:lpstr>Калцитонин</vt:lpstr>
      <vt:lpstr>Калцитонин</vt:lpstr>
      <vt:lpstr>Физиологија женског репродуктивног система</vt:lpstr>
      <vt:lpstr>Женски репродуктивни систем</vt:lpstr>
      <vt:lpstr>Женски репродуктивни систем</vt:lpstr>
      <vt:lpstr>Женски репродуктивни систем</vt:lpstr>
      <vt:lpstr>Оваријумски циклус</vt:lpstr>
      <vt:lpstr>Оваријумски циклус</vt:lpstr>
      <vt:lpstr>Оваријумски циклус</vt:lpstr>
      <vt:lpstr>Оваријумски циклус</vt:lpstr>
      <vt:lpstr>Оваријумски циклус</vt:lpstr>
      <vt:lpstr>Оваријумски циклус</vt:lpstr>
      <vt:lpstr>Slide 94</vt:lpstr>
      <vt:lpstr>Оваријумски циклус</vt:lpstr>
      <vt:lpstr>Оваријумски циклус</vt:lpstr>
      <vt:lpstr>Утерини циклус</vt:lpstr>
      <vt:lpstr>Утерини циклус</vt:lpstr>
      <vt:lpstr>Slide 99</vt:lpstr>
      <vt:lpstr>Утерини циклус</vt:lpstr>
      <vt:lpstr>Естрогени</vt:lpstr>
      <vt:lpstr>Естрогени</vt:lpstr>
      <vt:lpstr>Естрогени</vt:lpstr>
      <vt:lpstr>Естрогени</vt:lpstr>
      <vt:lpstr>Естрогени</vt:lpstr>
      <vt:lpstr>Прогестерон</vt:lpstr>
      <vt:lpstr>Прогестерон</vt:lpstr>
      <vt:lpstr>Контрола функције оваријума</vt:lpstr>
      <vt:lpstr>Контрола функције оваријума</vt:lpstr>
      <vt:lpstr>Женски полни акт</vt:lpstr>
      <vt:lpstr>Женски полни акт</vt:lpstr>
      <vt:lpstr>Лактација</vt:lpstr>
      <vt:lpstr>Лактација</vt:lpstr>
      <vt:lpstr>Лактација</vt:lpstr>
      <vt:lpstr>Лактација</vt:lpstr>
      <vt:lpstr>Физиологија мушког репродуктивног система</vt:lpstr>
      <vt:lpstr>Мушки репродуктивни систем</vt:lpstr>
      <vt:lpstr>Мушки репродуктивни систем</vt:lpstr>
      <vt:lpstr>Сперматогенеза</vt:lpstr>
      <vt:lpstr>Сперматогенеза</vt:lpstr>
      <vt:lpstr>Сперматогенеза</vt:lpstr>
      <vt:lpstr>Сперматогенеза</vt:lpstr>
      <vt:lpstr>Сперматогенеза</vt:lpstr>
      <vt:lpstr>Мушки полни акт</vt:lpstr>
      <vt:lpstr>Мушки полни акт</vt:lpstr>
      <vt:lpstr>Тестостерон</vt:lpstr>
      <vt:lpstr>Тестостерон</vt:lpstr>
      <vt:lpstr>Тестостерон</vt:lpstr>
      <vt:lpstr>Тестостерон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Физиологија ендокриног система и репродукција</dc:title>
  <dc:creator>Editor</dc:creator>
  <cp:lastModifiedBy>Editor</cp:lastModifiedBy>
  <cp:revision>89</cp:revision>
  <dcterms:created xsi:type="dcterms:W3CDTF">2018-11-24T19:45:15Z</dcterms:created>
  <dcterms:modified xsi:type="dcterms:W3CDTF">2019-04-06T11:26:35Z</dcterms:modified>
</cp:coreProperties>
</file>